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81"/>
  </p:notesMasterIdLst>
  <p:handoutMasterIdLst>
    <p:handoutMasterId r:id="rId82"/>
  </p:handoutMasterIdLst>
  <p:sldIdLst>
    <p:sldId id="4182" r:id="rId2"/>
    <p:sldId id="4350" r:id="rId3"/>
    <p:sldId id="4348" r:id="rId4"/>
    <p:sldId id="4349" r:id="rId5"/>
    <p:sldId id="4328" r:id="rId6"/>
    <p:sldId id="4370" r:id="rId7"/>
    <p:sldId id="4369" r:id="rId8"/>
    <p:sldId id="4368" r:id="rId9"/>
    <p:sldId id="4299" r:id="rId10"/>
    <p:sldId id="4319" r:id="rId11"/>
    <p:sldId id="4371" r:id="rId12"/>
    <p:sldId id="4373" r:id="rId13"/>
    <p:sldId id="4372" r:id="rId14"/>
    <p:sldId id="4374" r:id="rId15"/>
    <p:sldId id="4309" r:id="rId16"/>
    <p:sldId id="4361" r:id="rId17"/>
    <p:sldId id="4246" r:id="rId18"/>
    <p:sldId id="4355" r:id="rId19"/>
    <p:sldId id="4356" r:id="rId20"/>
    <p:sldId id="4357" r:id="rId21"/>
    <p:sldId id="4358" r:id="rId22"/>
    <p:sldId id="4359" r:id="rId23"/>
    <p:sldId id="4360" r:id="rId24"/>
    <p:sldId id="4362" r:id="rId25"/>
    <p:sldId id="4363" r:id="rId26"/>
    <p:sldId id="4282" r:id="rId27"/>
    <p:sldId id="4364" r:id="rId28"/>
    <p:sldId id="4365" r:id="rId29"/>
    <p:sldId id="4366" r:id="rId30"/>
    <p:sldId id="4367" r:id="rId31"/>
    <p:sldId id="4375" r:id="rId32"/>
    <p:sldId id="4340" r:id="rId33"/>
    <p:sldId id="4342" r:id="rId34"/>
    <p:sldId id="4341" r:id="rId35"/>
    <p:sldId id="4311" r:id="rId36"/>
    <p:sldId id="4304" r:id="rId37"/>
    <p:sldId id="4318" r:id="rId38"/>
    <p:sldId id="4312" r:id="rId39"/>
    <p:sldId id="4313" r:id="rId40"/>
    <p:sldId id="4314" r:id="rId41"/>
    <p:sldId id="4321" r:id="rId42"/>
    <p:sldId id="4295" r:id="rId43"/>
    <p:sldId id="4305" r:id="rId44"/>
    <p:sldId id="4306" r:id="rId45"/>
    <p:sldId id="4213" r:id="rId46"/>
    <p:sldId id="4279" r:id="rId47"/>
    <p:sldId id="4247" r:id="rId48"/>
    <p:sldId id="4278" r:id="rId49"/>
    <p:sldId id="4280" r:id="rId50"/>
    <p:sldId id="4281" r:id="rId51"/>
    <p:sldId id="4283" r:id="rId52"/>
    <p:sldId id="4284" r:id="rId53"/>
    <p:sldId id="4285" r:id="rId54"/>
    <p:sldId id="4286" r:id="rId55"/>
    <p:sldId id="4276" r:id="rId56"/>
    <p:sldId id="4275" r:id="rId57"/>
    <p:sldId id="4294" r:id="rId58"/>
    <p:sldId id="4259" r:id="rId59"/>
    <p:sldId id="4249" r:id="rId60"/>
    <p:sldId id="4252" r:id="rId61"/>
    <p:sldId id="4253" r:id="rId62"/>
    <p:sldId id="4250" r:id="rId63"/>
    <p:sldId id="4260" r:id="rId64"/>
    <p:sldId id="4251" r:id="rId65"/>
    <p:sldId id="4229" r:id="rId66"/>
    <p:sldId id="4239" r:id="rId67"/>
    <p:sldId id="4230" r:id="rId68"/>
    <p:sldId id="4177" r:id="rId69"/>
    <p:sldId id="4233" r:id="rId70"/>
    <p:sldId id="4235" r:id="rId71"/>
    <p:sldId id="4236" r:id="rId72"/>
    <p:sldId id="4031" r:id="rId73"/>
    <p:sldId id="3872" r:id="rId74"/>
    <p:sldId id="4173" r:id="rId75"/>
    <p:sldId id="3741" r:id="rId76"/>
    <p:sldId id="3701" r:id="rId77"/>
    <p:sldId id="3678" r:id="rId78"/>
    <p:sldId id="3680" r:id="rId79"/>
    <p:sldId id="3683" r:id="rId8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pitchFamily="34" charset="0"/>
      </a:defRPr>
    </a:lvl1pPr>
    <a:lvl2pPr marL="457200" algn="l" rtl="0" fontAlgn="base">
      <a:spcBef>
        <a:spcPct val="0"/>
      </a:spcBef>
      <a:spcAft>
        <a:spcPct val="0"/>
      </a:spcAft>
      <a:defRPr kern="1200">
        <a:solidFill>
          <a:schemeClr val="tx1"/>
        </a:solidFill>
        <a:latin typeface="Garamond" pitchFamily="18" charset="0"/>
        <a:ea typeface="+mn-ea"/>
        <a:cs typeface="Arial" pitchFamily="34" charset="0"/>
      </a:defRPr>
    </a:lvl2pPr>
    <a:lvl3pPr marL="914400" algn="l" rtl="0" fontAlgn="base">
      <a:spcBef>
        <a:spcPct val="0"/>
      </a:spcBef>
      <a:spcAft>
        <a:spcPct val="0"/>
      </a:spcAft>
      <a:defRPr kern="1200">
        <a:solidFill>
          <a:schemeClr val="tx1"/>
        </a:solidFill>
        <a:latin typeface="Garamond" pitchFamily="18" charset="0"/>
        <a:ea typeface="+mn-ea"/>
        <a:cs typeface="Arial" pitchFamily="34" charset="0"/>
      </a:defRPr>
    </a:lvl3pPr>
    <a:lvl4pPr marL="1371600" algn="l" rtl="0" fontAlgn="base">
      <a:spcBef>
        <a:spcPct val="0"/>
      </a:spcBef>
      <a:spcAft>
        <a:spcPct val="0"/>
      </a:spcAft>
      <a:defRPr kern="1200">
        <a:solidFill>
          <a:schemeClr val="tx1"/>
        </a:solidFill>
        <a:latin typeface="Garamond" pitchFamily="18" charset="0"/>
        <a:ea typeface="+mn-ea"/>
        <a:cs typeface="Arial" pitchFamily="34" charset="0"/>
      </a:defRPr>
    </a:lvl4pPr>
    <a:lvl5pPr marL="1828800" algn="l" rtl="0" fontAlgn="base">
      <a:spcBef>
        <a:spcPct val="0"/>
      </a:spcBef>
      <a:spcAft>
        <a:spcPct val="0"/>
      </a:spcAft>
      <a:defRPr kern="1200">
        <a:solidFill>
          <a:schemeClr val="tx1"/>
        </a:solidFill>
        <a:latin typeface="Garamond" pitchFamily="18" charset="0"/>
        <a:ea typeface="+mn-ea"/>
        <a:cs typeface="Arial" pitchFamily="34" charset="0"/>
      </a:defRPr>
    </a:lvl5pPr>
    <a:lvl6pPr marL="2286000" algn="l" defTabSz="914400" rtl="0" eaLnBrk="1" latinLnBrk="0" hangingPunct="1">
      <a:defRPr kern="1200">
        <a:solidFill>
          <a:schemeClr val="tx1"/>
        </a:solidFill>
        <a:latin typeface="Garamond" pitchFamily="18" charset="0"/>
        <a:ea typeface="+mn-ea"/>
        <a:cs typeface="Arial" pitchFamily="34" charset="0"/>
      </a:defRPr>
    </a:lvl6pPr>
    <a:lvl7pPr marL="2743200" algn="l" defTabSz="914400" rtl="0" eaLnBrk="1" latinLnBrk="0" hangingPunct="1">
      <a:defRPr kern="1200">
        <a:solidFill>
          <a:schemeClr val="tx1"/>
        </a:solidFill>
        <a:latin typeface="Garamond" pitchFamily="18" charset="0"/>
        <a:ea typeface="+mn-ea"/>
        <a:cs typeface="Arial" pitchFamily="34" charset="0"/>
      </a:defRPr>
    </a:lvl7pPr>
    <a:lvl8pPr marL="3200400" algn="l" defTabSz="914400" rtl="0" eaLnBrk="1" latinLnBrk="0" hangingPunct="1">
      <a:defRPr kern="1200">
        <a:solidFill>
          <a:schemeClr val="tx1"/>
        </a:solidFill>
        <a:latin typeface="Garamond" pitchFamily="18" charset="0"/>
        <a:ea typeface="+mn-ea"/>
        <a:cs typeface="Arial" pitchFamily="34" charset="0"/>
      </a:defRPr>
    </a:lvl8pPr>
    <a:lvl9pPr marL="3657600" algn="l" defTabSz="914400" rtl="0" eaLnBrk="1" latinLnBrk="0" hangingPunct="1">
      <a:defRPr kern="1200">
        <a:solidFill>
          <a:schemeClr val="tx1"/>
        </a:solidFill>
        <a:latin typeface="Garamond"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92" autoAdjust="0"/>
  </p:normalViewPr>
  <p:slideViewPr>
    <p:cSldViewPr>
      <p:cViewPr varScale="1">
        <p:scale>
          <a:sx n="96" d="100"/>
          <a:sy n="96" d="100"/>
        </p:scale>
        <p:origin x="-3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8818"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defTabSz="931812" eaLnBrk="1" hangingPunct="1">
              <a:defRPr sz="1200">
                <a:latin typeface="Arial" charset="0"/>
                <a:cs typeface="Arial" charset="0"/>
              </a:defRPr>
            </a:lvl1pPr>
          </a:lstStyle>
          <a:p>
            <a:pPr>
              <a:defRPr/>
            </a:pPr>
            <a:endParaRPr lang="en-US"/>
          </a:p>
        </p:txBody>
      </p:sp>
      <p:sp>
        <p:nvSpPr>
          <p:cNvPr id="1058819" name="Rectangle 3"/>
          <p:cNvSpPr>
            <a:spLocks noGrp="1" noChangeArrowheads="1"/>
          </p:cNvSpPr>
          <p:nvPr>
            <p:ph type="dt" sz="quarter" idx="1"/>
          </p:nvPr>
        </p:nvSpPr>
        <p:spPr bwMode="auto">
          <a:xfrm>
            <a:off x="3971925" y="0"/>
            <a:ext cx="3036888" cy="465138"/>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algn="r" defTabSz="931812" eaLnBrk="1" hangingPunct="1">
              <a:defRPr sz="1200">
                <a:latin typeface="Arial" charset="0"/>
                <a:cs typeface="Arial" charset="0"/>
              </a:defRPr>
            </a:lvl1pPr>
          </a:lstStyle>
          <a:p>
            <a:pPr>
              <a:defRPr/>
            </a:pPr>
            <a:endParaRPr lang="en-US"/>
          </a:p>
        </p:txBody>
      </p:sp>
      <p:sp>
        <p:nvSpPr>
          <p:cNvPr id="1058820"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defTabSz="931812" eaLnBrk="1" hangingPunct="1">
              <a:defRPr sz="1200">
                <a:latin typeface="Arial" charset="0"/>
                <a:cs typeface="Arial" charset="0"/>
              </a:defRPr>
            </a:lvl1pPr>
          </a:lstStyle>
          <a:p>
            <a:pPr>
              <a:defRPr/>
            </a:pPr>
            <a:endParaRPr lang="en-US"/>
          </a:p>
        </p:txBody>
      </p:sp>
      <p:sp>
        <p:nvSpPr>
          <p:cNvPr id="1058821"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algn="r" defTabSz="931812" eaLnBrk="1" hangingPunct="1">
              <a:defRPr sz="1200">
                <a:latin typeface="Arial" charset="0"/>
                <a:cs typeface="Arial" charset="0"/>
              </a:defRPr>
            </a:lvl1pPr>
          </a:lstStyle>
          <a:p>
            <a:pPr>
              <a:defRPr/>
            </a:pPr>
            <a:fld id="{913814F6-F07A-4BD6-872B-0BE8D6C5F694}" type="slidenum">
              <a:rPr lang="en-US"/>
              <a:pPr>
                <a:defRPr/>
              </a:pPr>
              <a:t>‹#›</a:t>
            </a:fld>
            <a:endParaRPr lang="en-US"/>
          </a:p>
        </p:txBody>
      </p:sp>
    </p:spTree>
    <p:extLst>
      <p:ext uri="{BB962C8B-B14F-4D97-AF65-F5344CB8AC3E}">
        <p14:creationId xmlns:p14="http://schemas.microsoft.com/office/powerpoint/2010/main" val="1329198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lvl1pPr>
              <a:defRPr sz="1200">
                <a:cs typeface="Arial" charset="0"/>
              </a:defRPr>
            </a:lvl1pPr>
          </a:lstStyle>
          <a:p>
            <a:pPr>
              <a:defRPr/>
            </a:pPr>
            <a:endParaRPr lang="en-US"/>
          </a:p>
        </p:txBody>
      </p:sp>
      <p:sp>
        <p:nvSpPr>
          <p:cNvPr id="37891" name="Rectangle 3"/>
          <p:cNvSpPr>
            <a:spLocks noGrp="1" noChangeArrowheads="1"/>
          </p:cNvSpPr>
          <p:nvPr>
            <p:ph type="dt" idx="1"/>
          </p:nvPr>
        </p:nvSpPr>
        <p:spPr bwMode="auto">
          <a:xfrm>
            <a:off x="3971925" y="0"/>
            <a:ext cx="3036888" cy="465138"/>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lvl1pPr algn="r">
              <a:defRPr sz="1200">
                <a:cs typeface="Arial" charset="0"/>
              </a:defRPr>
            </a:lvl1pPr>
          </a:lstStyle>
          <a:p>
            <a:pPr>
              <a:defRPr/>
            </a:pPr>
            <a:fld id="{9B47EDCA-5642-42F1-AAC9-7F19556E83F6}" type="datetimeFigureOut">
              <a:rPr lang="en-US"/>
              <a:pPr>
                <a:defRPr/>
              </a:pPr>
              <a:t>8/27/2023</a:t>
            </a:fld>
            <a:endParaRPr lang="en-US"/>
          </a:p>
        </p:txBody>
      </p:sp>
      <p:sp>
        <p:nvSpPr>
          <p:cNvPr id="13316"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700088" y="4416425"/>
            <a:ext cx="5610225" cy="4183063"/>
          </a:xfrm>
          <a:prstGeom prst="rect">
            <a:avLst/>
          </a:prstGeom>
          <a:noFill/>
          <a:ln w="9525">
            <a:noFill/>
            <a:miter lim="800000"/>
            <a:headEnd/>
            <a:tailEnd/>
          </a:ln>
          <a:effectLst/>
        </p:spPr>
        <p:txBody>
          <a:bodyPr vert="horz" wrap="square" lIns="90663" tIns="45331" rIns="90663" bIns="45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0663" tIns="45331" rIns="90663" bIns="45331" numCol="1" anchor="b" anchorCtr="0" compatLnSpc="1">
            <a:prstTxWarp prst="textNoShape">
              <a:avLst/>
            </a:prstTxWarp>
          </a:bodyPr>
          <a:lstStyle>
            <a:lvl1pPr>
              <a:defRPr sz="1200">
                <a:cs typeface="Arial" charset="0"/>
              </a:defRPr>
            </a:lvl1pPr>
          </a:lstStyle>
          <a:p>
            <a:pPr>
              <a:defRPr/>
            </a:pPr>
            <a:endParaRPr lang="en-US"/>
          </a:p>
        </p:txBody>
      </p:sp>
      <p:sp>
        <p:nvSpPr>
          <p:cNvPr id="37895" name="Rectangle 7"/>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0663" tIns="45331" rIns="90663" bIns="45331" numCol="1" anchor="b" anchorCtr="0" compatLnSpc="1">
            <a:prstTxWarp prst="textNoShape">
              <a:avLst/>
            </a:prstTxWarp>
          </a:bodyPr>
          <a:lstStyle>
            <a:lvl1pPr algn="r">
              <a:defRPr sz="1200">
                <a:cs typeface="Arial" charset="0"/>
              </a:defRPr>
            </a:lvl1pPr>
          </a:lstStyle>
          <a:p>
            <a:pPr>
              <a:defRPr/>
            </a:pPr>
            <a:fld id="{62B5FEBF-A226-42CD-A148-5B92F43DBD63}" type="slidenum">
              <a:rPr lang="en-US"/>
              <a:pPr>
                <a:defRPr/>
              </a:pPr>
              <a:t>‹#›</a:t>
            </a:fld>
            <a:endParaRPr lang="en-US"/>
          </a:p>
        </p:txBody>
      </p:sp>
    </p:spTree>
    <p:extLst>
      <p:ext uri="{BB962C8B-B14F-4D97-AF65-F5344CB8AC3E}">
        <p14:creationId xmlns:p14="http://schemas.microsoft.com/office/powerpoint/2010/main" val="38211347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Domenico </a:t>
            </a:r>
            <a:r>
              <a:rPr lang="en-US" dirty="0" err="1"/>
              <a:t>Garguilo</a:t>
            </a:r>
            <a:r>
              <a:rPr lang="en-US" dirty="0"/>
              <a:t>, 1640s</a:t>
            </a:r>
          </a:p>
        </p:txBody>
      </p:sp>
      <p:sp>
        <p:nvSpPr>
          <p:cNvPr id="4" name="Slide Number Placeholder 3"/>
          <p:cNvSpPr>
            <a:spLocks noGrp="1"/>
          </p:cNvSpPr>
          <p:nvPr>
            <p:ph type="sldNum" sz="quarter" idx="5"/>
          </p:nvPr>
        </p:nvSpPr>
        <p:spPr/>
        <p:txBody>
          <a:bodyPr/>
          <a:lstStyle/>
          <a:p>
            <a:pPr>
              <a:defRPr/>
            </a:pPr>
            <a:fld id="{62B5FEBF-A226-42CD-A148-5B92F43DBD63}" type="slidenum">
              <a:rPr lang="en-US" smtClean="0"/>
              <a:pPr>
                <a:defRPr/>
              </a:pPr>
              <a:t>16</a:t>
            </a:fld>
            <a:endParaRPr lang="en-US"/>
          </a:p>
        </p:txBody>
      </p:sp>
    </p:spTree>
    <p:extLst>
      <p:ext uri="{BB962C8B-B14F-4D97-AF65-F5344CB8AC3E}">
        <p14:creationId xmlns:p14="http://schemas.microsoft.com/office/powerpoint/2010/main" val="80477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grpSp>
      <p:sp>
        <p:nvSpPr>
          <p:cNvPr id="128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8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D272B3E-44EB-48A9-B0C0-9BA37590165F}"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C2F9117-5ACE-4888-B4DB-B34177FD6DD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7D0363-3A5D-475D-88AD-BC0F255FDBB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48E30-FDC9-4D32-A3F5-510BBB1BFC3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0D2130-75F0-4283-BBBC-B13F895947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3AD1469-13A5-482A-8002-7C48D7B6CD5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8E188DE-D5DE-45C0-8025-876302DF73B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6378249-D94D-4DD4-B420-5A329B05985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4C67B88-9486-443E-9A5D-7E9DBBF0B26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E45EE5-73BD-47B3-B8EE-599D8706856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36E6FC3-C57E-4732-9158-689B8E72F2B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128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Arial" charset="0"/>
              </a:defRPr>
            </a:lvl1pPr>
          </a:lstStyle>
          <a:p>
            <a:pPr>
              <a:defRPr/>
            </a:pPr>
            <a:fld id="{EBA671B8-3D2C-4449-BF14-434285798E81}"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8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Arial" charset="0"/>
                </a:endParaRPr>
              </a:p>
            </p:txBody>
          </p:sp>
          <p:sp>
            <p:nvSpPr>
              <p:cNvPr id="128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Arial" charset="0"/>
                </a:endParaRPr>
              </a:p>
            </p:txBody>
          </p:sp>
          <p:sp>
            <p:nvSpPr>
              <p:cNvPr id="128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sp>
            <p:nvSpPr>
              <p:cNvPr id="12830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Arial" charset="0"/>
                </a:endParaRPr>
              </a:p>
            </p:txBody>
          </p:sp>
          <p:sp>
            <p:nvSpPr>
              <p:cNvPr id="128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grpSp>
        <p:sp>
          <p:nvSpPr>
            <p:cNvPr id="128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Arial" charset="0"/>
              </a:endParaRPr>
            </a:p>
          </p:txBody>
        </p:sp>
        <p:sp>
          <p:nvSpPr>
            <p:cNvPr id="12830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Arial" charset="0"/>
              </a:endParaRPr>
            </a:p>
          </p:txBody>
        </p:sp>
      </p:grpSp>
      <p:sp>
        <p:nvSpPr>
          <p:cNvPr id="128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en-US"/>
          </a:p>
        </p:txBody>
      </p:sp>
      <p:sp>
        <p:nvSpPr>
          <p:cNvPr id="128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15"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990600"/>
            <a:ext cx="8839200" cy="57150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600"/>
              </a:spcAft>
              <a:buNone/>
            </a:pPr>
            <a:r>
              <a:rPr lang="en-US" sz="4800" dirty="0">
                <a:effectLst/>
                <a:latin typeface="Arial" pitchFamily="34" charset="0"/>
              </a:rPr>
              <a:t> </a:t>
            </a:r>
            <a:r>
              <a:rPr lang="en-US" sz="6000" dirty="0">
                <a:effectLst/>
                <a:latin typeface="Arial" pitchFamily="34" charset="0"/>
              </a:rPr>
              <a:t>“Amen”</a:t>
            </a:r>
            <a:endParaRPr lang="en-US" sz="6000" i="1" dirty="0">
              <a:effectLst/>
              <a:latin typeface="Arial" pitchFamily="34" charset="0"/>
            </a:endParaRPr>
          </a:p>
          <a:p>
            <a:pPr marL="1588" indent="-1588" algn="ctr" eaLnBrk="1" hangingPunct="1">
              <a:spcBef>
                <a:spcPct val="0"/>
              </a:spcBef>
              <a:spcAft>
                <a:spcPts val="600"/>
              </a:spcAft>
              <a:buNone/>
              <a:tabLst>
                <a:tab pos="285750" algn="l"/>
              </a:tabLst>
            </a:pPr>
            <a:r>
              <a:rPr lang="en-US" sz="4400" i="1" dirty="0">
                <a:effectLst/>
                <a:latin typeface="Arial" pitchFamily="34" charset="0"/>
              </a:rPr>
              <a:t>Praise be to the L</a:t>
            </a:r>
            <a:r>
              <a:rPr lang="en-US" sz="4400" i="1" cap="small" dirty="0">
                <a:effectLst/>
                <a:latin typeface="Arial" pitchFamily="34" charset="0"/>
              </a:rPr>
              <a:t>ord</a:t>
            </a:r>
            <a:r>
              <a:rPr lang="en-US" sz="4400" i="1" dirty="0">
                <a:effectLst/>
                <a:latin typeface="Arial" pitchFamily="34" charset="0"/>
              </a:rPr>
              <a:t>,</a:t>
            </a:r>
            <a:br>
              <a:rPr lang="en-US" sz="4400" i="1" dirty="0">
                <a:effectLst/>
                <a:latin typeface="Arial" pitchFamily="34" charset="0"/>
              </a:rPr>
            </a:br>
            <a:r>
              <a:rPr lang="en-US" sz="4400" i="1" dirty="0">
                <a:effectLst/>
                <a:latin typeface="Arial" pitchFamily="34" charset="0"/>
              </a:rPr>
              <a:t>the God of Israel, </a:t>
            </a:r>
            <a:br>
              <a:rPr lang="en-US" sz="4400" i="1" dirty="0">
                <a:effectLst/>
                <a:latin typeface="Arial" pitchFamily="34" charset="0"/>
              </a:rPr>
            </a:br>
            <a:r>
              <a:rPr lang="en-US" sz="4400" i="1" dirty="0">
                <a:effectLst/>
                <a:latin typeface="Arial" pitchFamily="34" charset="0"/>
              </a:rPr>
              <a:t>from everlasting to everlasting.</a:t>
            </a:r>
            <a:br>
              <a:rPr lang="en-US" sz="4400" i="1" dirty="0">
                <a:effectLst/>
                <a:latin typeface="Arial" pitchFamily="34" charset="0"/>
              </a:rPr>
            </a:br>
            <a:r>
              <a:rPr lang="en-US" sz="4400" i="1" dirty="0">
                <a:effectLst/>
                <a:latin typeface="Arial" pitchFamily="34" charset="0"/>
              </a:rPr>
              <a:t>Let all the people say, “Amen!”</a:t>
            </a:r>
            <a:br>
              <a:rPr lang="en-US" sz="4400" i="1" dirty="0">
                <a:effectLst/>
                <a:latin typeface="Arial" pitchFamily="34" charset="0"/>
              </a:rPr>
            </a:br>
            <a:r>
              <a:rPr lang="en-US" sz="4400" i="1" dirty="0">
                <a:effectLst/>
                <a:latin typeface="Arial" pitchFamily="34" charset="0"/>
              </a:rPr>
              <a:t>Praise the L</a:t>
            </a:r>
            <a:r>
              <a:rPr lang="en-US" sz="4400" i="1" cap="small" dirty="0">
                <a:effectLst/>
                <a:latin typeface="Arial" pitchFamily="34" charset="0"/>
              </a:rPr>
              <a:t>ord</a:t>
            </a:r>
            <a:r>
              <a:rPr lang="en-US" sz="4400" i="1" dirty="0">
                <a:effectLst/>
                <a:latin typeface="Arial" pitchFamily="34" charset="0"/>
              </a:rPr>
              <a:t>.</a:t>
            </a:r>
          </a:p>
          <a:p>
            <a:pPr marL="690563" indent="-577850" algn="r" eaLnBrk="1" hangingPunct="1">
              <a:spcBef>
                <a:spcPct val="0"/>
              </a:spcBef>
              <a:spcAft>
                <a:spcPts val="1200"/>
              </a:spcAft>
              <a:buNone/>
              <a:tabLst>
                <a:tab pos="690563" algn="l"/>
              </a:tabLst>
            </a:pPr>
            <a:r>
              <a:rPr lang="en-US" sz="4000" dirty="0">
                <a:effectLst/>
                <a:latin typeface="Arial" pitchFamily="34" charset="0"/>
              </a:rPr>
              <a:t>Psalm 106:48</a:t>
            </a:r>
          </a:p>
        </p:txBody>
      </p:sp>
    </p:spTree>
    <p:extLst>
      <p:ext uri="{BB962C8B-B14F-4D97-AF65-F5344CB8AC3E}">
        <p14:creationId xmlns:p14="http://schemas.microsoft.com/office/powerpoint/2010/main" val="95879441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3600" b="0" i="1" dirty="0">
                <a:solidFill>
                  <a:schemeClr val="tx1"/>
                </a:solidFill>
                <a:effectLst/>
                <a:latin typeface="Arial" pitchFamily="34" charset="0"/>
              </a:rPr>
              <a:t>Heidelberg Catechism</a:t>
            </a:r>
            <a:r>
              <a:rPr lang="en-US" sz="3600" b="0" dirty="0">
                <a:solidFill>
                  <a:schemeClr val="tx1"/>
                </a:solidFill>
                <a:effectLst/>
                <a:latin typeface="Arial" pitchFamily="34" charset="0"/>
              </a:rPr>
              <a:t>, Lord’s Day 52</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Q 129.  What does that little word “Amen”</a:t>
            </a:r>
            <a:br>
              <a:rPr lang="en-US" dirty="0">
                <a:effectLst/>
                <a:latin typeface="Arial" pitchFamily="34" charset="0"/>
                <a:cs typeface="Arial" pitchFamily="34" charset="0"/>
              </a:rPr>
            </a:br>
            <a:r>
              <a:rPr lang="en-US" dirty="0">
                <a:effectLst/>
                <a:latin typeface="Arial" pitchFamily="34" charset="0"/>
                <a:cs typeface="Arial" pitchFamily="34" charset="0"/>
              </a:rPr>
              <a:t>	     express?</a:t>
            </a:r>
          </a:p>
          <a:p>
            <a:pPr marL="573088" indent="-573088">
              <a:buNone/>
            </a:pPr>
            <a:r>
              <a:rPr lang="en-US" dirty="0">
                <a:effectLst/>
                <a:latin typeface="Arial" pitchFamily="34" charset="0"/>
                <a:cs typeface="Arial" pitchFamily="34" charset="0"/>
              </a:rPr>
              <a:t>A.  “Amen” means:</a:t>
            </a:r>
          </a:p>
          <a:p>
            <a:pPr marL="573088" indent="-573088">
              <a:buNone/>
            </a:pPr>
            <a:r>
              <a:rPr lang="en-US" dirty="0">
                <a:effectLst/>
                <a:latin typeface="Arial" pitchFamily="34" charset="0"/>
                <a:cs typeface="Arial" pitchFamily="34" charset="0"/>
              </a:rPr>
              <a:t>	This shall truly and surely be!</a:t>
            </a:r>
          </a:p>
          <a:p>
            <a:pPr marL="573088" indent="-573088">
              <a:buNone/>
            </a:pPr>
            <a:r>
              <a:rPr lang="en-US" dirty="0">
                <a:effectLst/>
                <a:latin typeface="Arial" pitchFamily="34" charset="0"/>
                <a:cs typeface="Arial" pitchFamily="34" charset="0"/>
              </a:rPr>
              <a:t>	It is even more sure that God listens to my </a:t>
            </a:r>
            <a:br>
              <a:rPr lang="en-US" dirty="0">
                <a:effectLst/>
                <a:latin typeface="Arial" pitchFamily="34" charset="0"/>
                <a:cs typeface="Arial" pitchFamily="34" charset="0"/>
              </a:rPr>
            </a:br>
            <a:r>
              <a:rPr lang="en-US" dirty="0">
                <a:effectLst/>
                <a:latin typeface="Arial" pitchFamily="34" charset="0"/>
                <a:cs typeface="Arial" pitchFamily="34" charset="0"/>
              </a:rPr>
              <a:t>prayer than that I really desire what I pray</a:t>
            </a:r>
            <a:br>
              <a:rPr lang="en-US" dirty="0">
                <a:effectLst/>
                <a:latin typeface="Arial" pitchFamily="34" charset="0"/>
                <a:cs typeface="Arial" pitchFamily="34" charset="0"/>
              </a:rPr>
            </a:br>
            <a:r>
              <a:rPr lang="en-US" dirty="0">
                <a:effectLst/>
                <a:latin typeface="Arial" pitchFamily="34" charset="0"/>
                <a:cs typeface="Arial" pitchFamily="34" charset="0"/>
              </a:rPr>
              <a:t>for.</a:t>
            </a:r>
          </a:p>
          <a:p>
            <a:pPr>
              <a:buNone/>
            </a:pPr>
            <a:endParaRPr lang="en-US" sz="3600" dirty="0">
              <a:effectLst/>
              <a:latin typeface="Arial" pitchFamily="34" charset="0"/>
              <a:cs typeface="Arial" pitchFamily="34" charset="0"/>
            </a:endParaRPr>
          </a:p>
          <a:p>
            <a:pPr>
              <a:buNone/>
            </a:pPr>
            <a:endParaRPr lang="en-US" sz="3600" dirty="0">
              <a:effectLst/>
              <a:latin typeface="Arial" pitchFamily="34" charset="0"/>
              <a:cs typeface="Arial" pitchFamily="34" charset="0"/>
            </a:endParaRPr>
          </a:p>
        </p:txBody>
      </p:sp>
    </p:spTree>
    <p:extLst>
      <p:ext uri="{BB962C8B-B14F-4D97-AF65-F5344CB8AC3E}">
        <p14:creationId xmlns:p14="http://schemas.microsoft.com/office/powerpoint/2010/main" val="129808604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440267"/>
            <a:ext cx="8839200" cy="6265333"/>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Ending with “Amen”</a:t>
            </a:r>
            <a:endParaRPr lang="en-US" sz="3600" i="1" dirty="0">
              <a:effectLst/>
              <a:latin typeface="Arial" pitchFamily="34" charset="0"/>
            </a:endParaRPr>
          </a:p>
          <a:p>
            <a:pPr marL="1588" indent="-1588" eaLnBrk="1" hangingPunct="1">
              <a:spcBef>
                <a:spcPct val="0"/>
              </a:spcBef>
              <a:spcAft>
                <a:spcPts val="600"/>
              </a:spcAft>
              <a:buNone/>
            </a:pPr>
            <a:r>
              <a:rPr lang="en-US" sz="3600" i="1" dirty="0">
                <a:effectLst/>
                <a:latin typeface="Arial" panose="020B0604020202020204" pitchFamily="34" charset="0"/>
                <a:cs typeface="Arial" panose="020B0604020202020204" pitchFamily="34" charset="0"/>
              </a:rPr>
              <a:t> </a:t>
            </a: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1.	Doug has the same reasons for</a:t>
            </a:r>
            <a:br>
              <a:rPr lang="en-US" sz="3600" dirty="0" smtClean="0">
                <a:effectLst/>
                <a:latin typeface="Arial" panose="020B0604020202020204" pitchFamily="34" charset="0"/>
                <a:cs typeface="Arial" panose="020B0604020202020204" pitchFamily="34" charset="0"/>
              </a:rPr>
            </a:br>
            <a:r>
              <a:rPr lang="en-US" sz="3600" dirty="0" smtClean="0">
                <a:effectLst/>
                <a:latin typeface="Arial" panose="020B0604020202020204" pitchFamily="34" charset="0"/>
                <a:cs typeface="Arial" panose="020B0604020202020204" pitchFamily="34" charset="0"/>
              </a:rPr>
              <a:t>	including “Amen,” only more so</a:t>
            </a:r>
          </a:p>
          <a:p>
            <a:pPr marL="1588" indent="-1588" eaLnBrk="1" hangingPunct="1">
              <a:spcBef>
                <a:spcPct val="0"/>
              </a:spcBef>
              <a:spcAft>
                <a:spcPts val="600"/>
              </a:spcAft>
              <a:buNone/>
            </a:pPr>
            <a:r>
              <a:rPr lang="en-US" sz="3600" dirty="0">
                <a:effectLst/>
                <a:latin typeface="Arial" panose="020B0604020202020204" pitchFamily="34" charset="0"/>
                <a:cs typeface="Arial" panose="020B0604020202020204" pitchFamily="34" charset="0"/>
              </a:rPr>
              <a:t>	</a:t>
            </a: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 2.  “Amen” has been an essential part</a:t>
            </a:r>
            <a:br>
              <a:rPr lang="en-US" sz="3600" dirty="0" smtClean="0">
                <a:effectLst/>
                <a:latin typeface="Arial" panose="020B0604020202020204" pitchFamily="34" charset="0"/>
                <a:cs typeface="Arial" panose="020B0604020202020204" pitchFamily="34" charset="0"/>
              </a:rPr>
            </a:br>
            <a:r>
              <a:rPr lang="en-US" sz="3600" dirty="0" smtClean="0">
                <a:effectLst/>
                <a:latin typeface="Arial" panose="020B0604020202020204" pitchFamily="34" charset="0"/>
                <a:cs typeface="Arial" panose="020B0604020202020204" pitchFamily="34" charset="0"/>
              </a:rPr>
              <a:t>	of the worship of God’s people</a:t>
            </a:r>
          </a:p>
          <a:p>
            <a:pPr marL="1588" indent="-1588" eaLnBrk="1" hangingPunct="1">
              <a:spcBef>
                <a:spcPct val="0"/>
              </a:spcBef>
              <a:spcAft>
                <a:spcPts val="600"/>
              </a:spcAft>
              <a:buNone/>
            </a:pP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 3.	The catechism is right on!</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320222247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smtClean="0">
                <a:effectLst/>
                <a:latin typeface="Arial" pitchFamily="34" charset="0"/>
              </a:rPr>
              <a:t>Revelation 3:14</a:t>
            </a:r>
            <a:r>
              <a:rPr lang="en-US" sz="4000" dirty="0" smtClean="0">
                <a:effectLst/>
                <a:latin typeface="Arial" pitchFamily="34" charset="0"/>
              </a:rPr>
              <a:t> </a:t>
            </a:r>
            <a:r>
              <a:rPr lang="en-US" sz="4000" dirty="0">
                <a:effectLst/>
                <a:latin typeface="Arial" pitchFamily="34" charset="0"/>
              </a:rPr>
              <a:t>(p. 1881)</a:t>
            </a:r>
          </a:p>
          <a:p>
            <a:pPr marL="0" indent="0">
              <a:buNone/>
            </a:pPr>
            <a:r>
              <a:rPr lang="en-US" sz="3600" i="1" dirty="0">
                <a:effectLst/>
                <a:latin typeface="Arial" panose="020B0604020202020204" pitchFamily="34" charset="0"/>
                <a:cs typeface="Arial" panose="020B0604020202020204" pitchFamily="34" charset="0"/>
              </a:rPr>
              <a:t>   </a:t>
            </a:r>
            <a:r>
              <a:rPr lang="en-US" sz="3600" i="1" dirty="0" smtClean="0">
                <a:effectLst/>
                <a:latin typeface="Arial" panose="020B0604020202020204" pitchFamily="34" charset="0"/>
                <a:cs typeface="Arial" panose="020B0604020202020204" pitchFamily="34" charset="0"/>
              </a:rPr>
              <a:t>To the angel of the church in Laodicea write:</a:t>
            </a:r>
          </a:p>
          <a:p>
            <a:pPr marL="0" indent="0">
              <a:buNone/>
            </a:pPr>
            <a:r>
              <a:rPr lang="en-US" sz="3600" i="1" dirty="0" smtClean="0">
                <a:effectLst/>
                <a:latin typeface="Arial" panose="020B0604020202020204" pitchFamily="34" charset="0"/>
                <a:cs typeface="Arial" panose="020B0604020202020204" pitchFamily="34" charset="0"/>
              </a:rPr>
              <a:t>These are the words of the Amen, the faithful and true witness, the ruler of God’s creation . . . . </a:t>
            </a: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53772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440267"/>
            <a:ext cx="8839200" cy="6265333"/>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Ending with “Amen”</a:t>
            </a:r>
            <a:endParaRPr lang="en-US" sz="3600" i="1" dirty="0">
              <a:effectLst/>
              <a:latin typeface="Arial" pitchFamily="34" charset="0"/>
            </a:endParaRPr>
          </a:p>
          <a:p>
            <a:pPr marL="1588" indent="-1588" eaLnBrk="1" hangingPunct="1">
              <a:spcBef>
                <a:spcPct val="0"/>
              </a:spcBef>
              <a:spcAft>
                <a:spcPts val="600"/>
              </a:spcAft>
              <a:buNone/>
            </a:pPr>
            <a:r>
              <a:rPr lang="en-US" sz="3600" i="1" dirty="0">
                <a:effectLst/>
                <a:latin typeface="Arial" panose="020B0604020202020204" pitchFamily="34" charset="0"/>
                <a:cs typeface="Arial" panose="020B0604020202020204" pitchFamily="34" charset="0"/>
              </a:rPr>
              <a:t> </a:t>
            </a: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1.	Doug has the same reasons for</a:t>
            </a:r>
            <a:br>
              <a:rPr lang="en-US" sz="3600" dirty="0" smtClean="0">
                <a:effectLst/>
                <a:latin typeface="Arial" panose="020B0604020202020204" pitchFamily="34" charset="0"/>
                <a:cs typeface="Arial" panose="020B0604020202020204" pitchFamily="34" charset="0"/>
              </a:rPr>
            </a:br>
            <a:r>
              <a:rPr lang="en-US" sz="3600" dirty="0" smtClean="0">
                <a:effectLst/>
                <a:latin typeface="Arial" panose="020B0604020202020204" pitchFamily="34" charset="0"/>
                <a:cs typeface="Arial" panose="020B0604020202020204" pitchFamily="34" charset="0"/>
              </a:rPr>
              <a:t>	including “Amen,” only more so</a:t>
            </a:r>
          </a:p>
          <a:p>
            <a:pPr marL="1588" indent="-1588" eaLnBrk="1" hangingPunct="1">
              <a:spcBef>
                <a:spcPct val="0"/>
              </a:spcBef>
              <a:spcAft>
                <a:spcPts val="600"/>
              </a:spcAft>
              <a:buNone/>
            </a:pPr>
            <a:r>
              <a:rPr lang="en-US" sz="3600" dirty="0">
                <a:effectLst/>
                <a:latin typeface="Arial" panose="020B0604020202020204" pitchFamily="34" charset="0"/>
                <a:cs typeface="Arial" panose="020B0604020202020204" pitchFamily="34" charset="0"/>
              </a:rPr>
              <a:t>	</a:t>
            </a: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 2.  “Amen” has been an essential part</a:t>
            </a:r>
            <a:br>
              <a:rPr lang="en-US" sz="3600" dirty="0" smtClean="0">
                <a:effectLst/>
                <a:latin typeface="Arial" panose="020B0604020202020204" pitchFamily="34" charset="0"/>
                <a:cs typeface="Arial" panose="020B0604020202020204" pitchFamily="34" charset="0"/>
              </a:rPr>
            </a:br>
            <a:r>
              <a:rPr lang="en-US" sz="3600" dirty="0" smtClean="0">
                <a:effectLst/>
                <a:latin typeface="Arial" panose="020B0604020202020204" pitchFamily="34" charset="0"/>
                <a:cs typeface="Arial" panose="020B0604020202020204" pitchFamily="34" charset="0"/>
              </a:rPr>
              <a:t>	of the worship of God’s people</a:t>
            </a:r>
          </a:p>
          <a:p>
            <a:pPr marL="1588" indent="-1588" eaLnBrk="1" hangingPunct="1">
              <a:spcBef>
                <a:spcPct val="0"/>
              </a:spcBef>
              <a:spcAft>
                <a:spcPts val="600"/>
              </a:spcAft>
              <a:buNone/>
            </a:pP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 3.	The catechism is right on!</a:t>
            </a:r>
          </a:p>
          <a:p>
            <a:pPr marL="1588" indent="-1588" eaLnBrk="1" hangingPunct="1">
              <a:spcBef>
                <a:spcPct val="0"/>
              </a:spcBef>
              <a:spcAft>
                <a:spcPts val="600"/>
              </a:spcAft>
              <a:buNone/>
            </a:pPr>
            <a:r>
              <a:rPr lang="en-US" sz="3600" dirty="0">
                <a:effectLst/>
                <a:latin typeface="Arial" panose="020B0604020202020204" pitchFamily="34" charset="0"/>
                <a:cs typeface="Arial" panose="020B0604020202020204" pitchFamily="34" charset="0"/>
              </a:rPr>
              <a:t> </a:t>
            </a:r>
            <a:r>
              <a:rPr lang="en-US" sz="3600" dirty="0" smtClean="0">
                <a:effectLst/>
                <a:latin typeface="Arial" panose="020B0604020202020204" pitchFamily="34" charset="0"/>
                <a:cs typeface="Arial" panose="020B0604020202020204" pitchFamily="34" charset="0"/>
              </a:rPr>
              <a:t> 4.	Even the “Amen” looks forward</a:t>
            </a:r>
            <a:br>
              <a:rPr lang="en-US" sz="3600" dirty="0" smtClean="0">
                <a:effectLst/>
                <a:latin typeface="Arial" panose="020B0604020202020204" pitchFamily="34" charset="0"/>
                <a:cs typeface="Arial" panose="020B0604020202020204" pitchFamily="34" charset="0"/>
              </a:rPr>
            </a:br>
            <a:r>
              <a:rPr lang="en-US" sz="3600" dirty="0" smtClean="0">
                <a:effectLst/>
                <a:latin typeface="Arial" panose="020B0604020202020204" pitchFamily="34" charset="0"/>
                <a:cs typeface="Arial" panose="020B0604020202020204" pitchFamily="34" charset="0"/>
              </a:rPr>
              <a:t>	to Jesus</a:t>
            </a: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8437243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smtClean="0">
                <a:effectLst/>
                <a:latin typeface="Arial" pitchFamily="34" charset="0"/>
              </a:rPr>
              <a:t>Isaiah 65:16 </a:t>
            </a:r>
            <a:r>
              <a:rPr lang="en-US" sz="4000" dirty="0">
                <a:effectLst/>
                <a:latin typeface="Arial" pitchFamily="34" charset="0"/>
              </a:rPr>
              <a:t>(p. </a:t>
            </a:r>
            <a:r>
              <a:rPr lang="en-US" sz="4000" dirty="0" smtClean="0">
                <a:effectLst/>
                <a:latin typeface="Arial" pitchFamily="34" charset="0"/>
              </a:rPr>
              <a:t>1164)</a:t>
            </a:r>
            <a:endParaRPr lang="en-US" sz="4000" dirty="0">
              <a:effectLst/>
              <a:latin typeface="Arial" pitchFamily="34" charset="0"/>
            </a:endParaRPr>
          </a:p>
          <a:p>
            <a:pPr marL="0" indent="0">
              <a:buNone/>
            </a:pPr>
            <a:r>
              <a:rPr lang="en-US" sz="3600" i="1" dirty="0" smtClean="0">
                <a:effectLst/>
                <a:latin typeface="Arial" panose="020B0604020202020204" pitchFamily="34" charset="0"/>
                <a:cs typeface="Arial" panose="020B0604020202020204" pitchFamily="34" charset="0"/>
              </a:rPr>
              <a:t>Whoever invokes a blessing on the land</a:t>
            </a:r>
            <a:br>
              <a:rPr lang="en-US" sz="3600" i="1" dirty="0" smtClean="0">
                <a:effectLst/>
                <a:latin typeface="Arial" panose="020B0604020202020204" pitchFamily="34" charset="0"/>
                <a:cs typeface="Arial" panose="020B0604020202020204" pitchFamily="34" charset="0"/>
              </a:rPr>
            </a:br>
            <a:r>
              <a:rPr lang="en-US" sz="3600" i="1" dirty="0" smtClean="0">
                <a:effectLst/>
                <a:latin typeface="Arial" panose="020B0604020202020204" pitchFamily="34" charset="0"/>
                <a:cs typeface="Arial" panose="020B0604020202020204" pitchFamily="34" charset="0"/>
              </a:rPr>
              <a:t>   will do so by the God of truth;</a:t>
            </a:r>
            <a:br>
              <a:rPr lang="en-US" sz="3600" i="1" dirty="0" smtClean="0">
                <a:effectLst/>
                <a:latin typeface="Arial" panose="020B0604020202020204" pitchFamily="34" charset="0"/>
                <a:cs typeface="Arial" panose="020B0604020202020204" pitchFamily="34" charset="0"/>
              </a:rPr>
            </a:br>
            <a:r>
              <a:rPr lang="en-US" sz="3600" i="1" dirty="0" smtClean="0">
                <a:effectLst/>
                <a:latin typeface="Arial" panose="020B0604020202020204" pitchFamily="34" charset="0"/>
                <a:cs typeface="Arial" panose="020B0604020202020204" pitchFamily="34" charset="0"/>
              </a:rPr>
              <a:t>he who takes an oath in the land</a:t>
            </a:r>
            <a:br>
              <a:rPr lang="en-US" sz="3600" i="1" dirty="0" smtClean="0">
                <a:effectLst/>
                <a:latin typeface="Arial" panose="020B0604020202020204" pitchFamily="34" charset="0"/>
                <a:cs typeface="Arial" panose="020B0604020202020204" pitchFamily="34" charset="0"/>
              </a:rPr>
            </a:br>
            <a:r>
              <a:rPr lang="en-US" sz="3600" i="1" dirty="0" smtClean="0">
                <a:effectLst/>
                <a:latin typeface="Arial" panose="020B0604020202020204" pitchFamily="34" charset="0"/>
                <a:cs typeface="Arial" panose="020B0604020202020204" pitchFamily="34" charset="0"/>
              </a:rPr>
              <a:t>   will swear by the God of truth.</a:t>
            </a:r>
          </a:p>
          <a:p>
            <a:pPr marL="0" indent="0">
              <a:buNone/>
            </a:pPr>
            <a:r>
              <a:rPr lang="en-US" sz="3600" i="1" dirty="0" smtClean="0">
                <a:effectLst/>
                <a:latin typeface="Arial" panose="020B0604020202020204" pitchFamily="34" charset="0"/>
                <a:cs typeface="Arial" panose="020B0604020202020204" pitchFamily="34" charset="0"/>
              </a:rPr>
              <a:t>For the past troubles will be forgotten</a:t>
            </a:r>
            <a:br>
              <a:rPr lang="en-US" sz="3600" i="1" dirty="0" smtClean="0">
                <a:effectLst/>
                <a:latin typeface="Arial" panose="020B0604020202020204" pitchFamily="34" charset="0"/>
                <a:cs typeface="Arial" panose="020B0604020202020204" pitchFamily="34" charset="0"/>
              </a:rPr>
            </a:br>
            <a:r>
              <a:rPr lang="en-US" sz="3600" i="1" dirty="0" smtClean="0">
                <a:effectLst/>
                <a:latin typeface="Arial" panose="020B0604020202020204" pitchFamily="34" charset="0"/>
                <a:cs typeface="Arial" panose="020B0604020202020204" pitchFamily="34" charset="0"/>
              </a:rPr>
              <a:t>   and hidden from their eyes.</a:t>
            </a: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53772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600"/>
              </a:spcAft>
              <a:buNone/>
            </a:pPr>
            <a:r>
              <a:rPr lang="en-US" sz="4800" dirty="0">
                <a:effectLst/>
                <a:latin typeface="Arial" pitchFamily="34" charset="0"/>
              </a:rPr>
              <a:t> A short history of Amen</a:t>
            </a:r>
            <a:endParaRPr lang="en-US" sz="3600" i="1" dirty="0">
              <a:effectLst/>
              <a:latin typeface="Arial" pitchFamily="34" charset="0"/>
            </a:endParaRPr>
          </a:p>
          <a:p>
            <a:pPr marL="0" indent="0" algn="ctr">
              <a:buNone/>
            </a:pPr>
            <a:r>
              <a:rPr lang="en-US" sz="3600" i="1" dirty="0">
                <a:effectLst/>
                <a:latin typeface="Arial" panose="020B0604020202020204" pitchFamily="34" charset="0"/>
                <a:cs typeface="Arial" panose="020B0604020202020204" pitchFamily="34" charset="0"/>
              </a:rPr>
              <a:t>The Levites shall recite to all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the people of Israel in a loud voice:</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“Cursed is the man who carves an image or casts an idol – a thing detestable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to the Lord, the work of the craftsman’s hands – and sets it up in secret.”</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Then all the people shall say, “Amen.”</a:t>
            </a:r>
          </a:p>
          <a:p>
            <a:pPr marL="0" indent="0" algn="r">
              <a:buNone/>
            </a:pPr>
            <a:r>
              <a:rPr lang="en-US" sz="3600" dirty="0">
                <a:effectLst/>
                <a:latin typeface="Arial" panose="020B0604020202020204" pitchFamily="34" charset="0"/>
                <a:cs typeface="Arial" panose="020B0604020202020204" pitchFamily="34" charset="0"/>
              </a:rPr>
              <a:t>Deuteronomy 27</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86751241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4AF3E0-4EA5-AEFD-CA4A-ECBE2CA43413}"/>
              </a:ext>
            </a:extLst>
          </p:cNvPr>
          <p:cNvPicPr>
            <a:picLocks noChangeAspect="1"/>
          </p:cNvPicPr>
          <p:nvPr/>
        </p:nvPicPr>
        <p:blipFill>
          <a:blip r:embed="rId3"/>
          <a:stretch>
            <a:fillRect/>
          </a:stretch>
        </p:blipFill>
        <p:spPr>
          <a:xfrm>
            <a:off x="381000" y="1905000"/>
            <a:ext cx="8382000" cy="4714875"/>
          </a:xfrm>
          <a:prstGeom prst="rect">
            <a:avLst/>
          </a:prstGeom>
        </p:spPr>
      </p:pic>
    </p:spTree>
    <p:extLst>
      <p:ext uri="{BB962C8B-B14F-4D97-AF65-F5344CB8AC3E}">
        <p14:creationId xmlns:p14="http://schemas.microsoft.com/office/powerpoint/2010/main" val="30464375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1 Chronicles 16:36 (p. 651)</a:t>
            </a:r>
          </a:p>
          <a:p>
            <a:pPr marL="0" indent="0">
              <a:buNone/>
            </a:pPr>
            <a:r>
              <a:rPr lang="en-US" sz="3600" i="1" dirty="0">
                <a:effectLst/>
                <a:latin typeface="Arial" panose="020B0604020202020204" pitchFamily="34" charset="0"/>
                <a:cs typeface="Arial" panose="020B0604020202020204" pitchFamily="34" charset="0"/>
              </a:rPr>
              <a:t>Give thanks to the L</a:t>
            </a:r>
            <a:r>
              <a:rPr lang="en-US" sz="3600" i="1" cap="small" dirty="0">
                <a:effectLst/>
                <a:latin typeface="Arial" panose="020B0604020202020204" pitchFamily="34" charset="0"/>
                <a:cs typeface="Arial" panose="020B0604020202020204" pitchFamily="34" charset="0"/>
              </a:rPr>
              <a:t>ord</a:t>
            </a:r>
            <a:r>
              <a:rPr lang="en-US" sz="3600" i="1" dirty="0">
                <a:effectLst/>
                <a:latin typeface="Arial" panose="020B0604020202020204" pitchFamily="34" charset="0"/>
                <a:cs typeface="Arial" panose="020B0604020202020204" pitchFamily="34" charset="0"/>
              </a:rPr>
              <a:t>, for he is good;</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his love endures forever . . . .</a:t>
            </a:r>
          </a:p>
          <a:p>
            <a:pPr marL="0" indent="0">
              <a:buNone/>
            </a:pPr>
            <a:r>
              <a:rPr lang="en-US" sz="3600" i="1" dirty="0">
                <a:effectLst/>
                <a:latin typeface="Arial" panose="020B0604020202020204" pitchFamily="34" charset="0"/>
                <a:cs typeface="Arial" panose="020B0604020202020204" pitchFamily="34" charset="0"/>
              </a:rPr>
              <a:t>Praise be to the L</a:t>
            </a:r>
            <a:r>
              <a:rPr lang="en-US" sz="3600" i="1" cap="small" dirty="0">
                <a:effectLst/>
                <a:latin typeface="Arial" panose="020B0604020202020204" pitchFamily="34" charset="0"/>
                <a:cs typeface="Arial" panose="020B0604020202020204" pitchFamily="34" charset="0"/>
              </a:rPr>
              <a:t>ord</a:t>
            </a:r>
            <a:r>
              <a:rPr lang="en-US" sz="3600" i="1" dirty="0">
                <a:effectLst/>
                <a:latin typeface="Arial" panose="020B0604020202020204" pitchFamily="34" charset="0"/>
                <a:cs typeface="Arial" panose="020B0604020202020204" pitchFamily="34" charset="0"/>
              </a:rPr>
              <a:t>, the God of Israel,</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from everlasting to everlasting.</a:t>
            </a:r>
          </a:p>
          <a:p>
            <a:pPr marL="0" indent="0">
              <a:buNone/>
            </a:pPr>
            <a:r>
              <a:rPr lang="en-US" sz="3600" i="1" dirty="0">
                <a:effectLst/>
                <a:latin typeface="Arial" panose="020B0604020202020204" pitchFamily="34" charset="0"/>
                <a:cs typeface="Arial" panose="020B0604020202020204" pitchFamily="34" charset="0"/>
              </a:rPr>
              <a:t>Then all the people said, “Amen” and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“Praise the L</a:t>
            </a:r>
            <a:r>
              <a:rPr lang="en-US" sz="3600" i="1" cap="small" dirty="0">
                <a:effectLst/>
                <a:latin typeface="Arial" panose="020B0604020202020204" pitchFamily="34" charset="0"/>
                <a:cs typeface="Arial" panose="020B0604020202020204" pitchFamily="34" charset="0"/>
              </a:rPr>
              <a:t>ord</a:t>
            </a:r>
            <a:r>
              <a:rPr lang="en-US" sz="3600" i="1" dirty="0">
                <a:effectLst/>
                <a:latin typeface="Arial" panose="020B0604020202020204" pitchFamily="34" charset="0"/>
                <a:cs typeface="Arial" panose="020B0604020202020204" pitchFamily="34" charset="0"/>
              </a:rPr>
              <a:t>.”</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52844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Jeremiah 28:5 (p. 1220)</a:t>
            </a:r>
          </a:p>
          <a:p>
            <a:pPr marL="0" indent="0">
              <a:buNone/>
            </a:pPr>
            <a:r>
              <a:rPr lang="en-US" sz="3600" i="1" dirty="0">
                <a:effectLst/>
                <a:latin typeface="Arial" panose="020B0604020202020204" pitchFamily="34" charset="0"/>
                <a:cs typeface="Arial" panose="020B0604020202020204" pitchFamily="34" charset="0"/>
              </a:rPr>
              <a:t>Then the prophet Jeremiah replied to the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prophet Hananiah before the priests and all the people who were standing in the house of the L</a:t>
            </a:r>
            <a:r>
              <a:rPr lang="en-US" sz="3600" i="1" cap="small" dirty="0">
                <a:effectLst/>
                <a:latin typeface="Arial" panose="020B0604020202020204" pitchFamily="34" charset="0"/>
                <a:cs typeface="Arial" panose="020B0604020202020204" pitchFamily="34" charset="0"/>
              </a:rPr>
              <a:t>ord</a:t>
            </a:r>
            <a:r>
              <a:rPr lang="en-US" sz="3600" i="1" dirty="0">
                <a:effectLst/>
                <a:latin typeface="Arial" panose="020B0604020202020204" pitchFamily="34" charset="0"/>
                <a:cs typeface="Arial" panose="020B0604020202020204" pitchFamily="34" charset="0"/>
              </a:rPr>
              <a:t>.  He said, “Amen!  May the L</a:t>
            </a:r>
            <a:r>
              <a:rPr lang="en-US" sz="3600" i="1" cap="small" dirty="0">
                <a:effectLst/>
                <a:latin typeface="Arial" panose="020B0604020202020204" pitchFamily="34" charset="0"/>
                <a:cs typeface="Arial" panose="020B0604020202020204" pitchFamily="34" charset="0"/>
              </a:rPr>
              <a:t>ord</a:t>
            </a:r>
            <a:r>
              <a:rPr lang="en-US" sz="3600" i="1" dirty="0">
                <a:effectLst/>
                <a:latin typeface="Arial" panose="020B0604020202020204" pitchFamily="34" charset="0"/>
                <a:cs typeface="Arial" panose="020B0604020202020204" pitchFamily="34" charset="0"/>
              </a:rPr>
              <a:t> fulfill the words you have prophesied . . .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55556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Nehemiah 8:5 (p. 762)</a:t>
            </a:r>
          </a:p>
          <a:p>
            <a:pPr marL="0" indent="0">
              <a:buNone/>
            </a:pPr>
            <a:r>
              <a:rPr lang="en-US" sz="3600" i="1" dirty="0">
                <a:effectLst/>
                <a:latin typeface="Arial" panose="020B0604020202020204" pitchFamily="34" charset="0"/>
                <a:cs typeface="Arial" panose="020B0604020202020204" pitchFamily="34" charset="0"/>
              </a:rPr>
              <a:t>Ezra opened the book.  All the people could see him because he was standing above them; and as he opened it, the people all stood up.  Ezra praised the L</a:t>
            </a:r>
            <a:r>
              <a:rPr lang="en-US" sz="3600" i="1" cap="small" dirty="0">
                <a:effectLst/>
                <a:latin typeface="Arial" panose="020B0604020202020204" pitchFamily="34" charset="0"/>
                <a:cs typeface="Arial" panose="020B0604020202020204" pitchFamily="34" charset="0"/>
              </a:rPr>
              <a:t>ord, </a:t>
            </a:r>
            <a:r>
              <a:rPr lang="en-US" sz="3600" i="1" dirty="0">
                <a:effectLst/>
                <a:latin typeface="Arial" panose="020B0604020202020204" pitchFamily="34" charset="0"/>
                <a:cs typeface="Arial" panose="020B0604020202020204" pitchFamily="34" charset="0"/>
              </a:rPr>
              <a:t>the great God; and all the people lifted their hands and responded, “Amen!</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Amen!”</a:t>
            </a:r>
          </a:p>
          <a:p>
            <a:pPr marL="0" indent="0">
              <a:buNone/>
            </a:pPr>
            <a:r>
              <a:rPr lang="en-US" sz="3600" i="1" dirty="0">
                <a:effectLst/>
                <a:latin typeface="Arial" panose="020B0604020202020204" pitchFamily="34" charset="0"/>
                <a:cs typeface="Arial" panose="020B0604020202020204" pitchFamily="34" charset="0"/>
              </a:rPr>
              <a:t>Then they bowed down and worshiped the L</a:t>
            </a:r>
            <a:r>
              <a:rPr lang="en-US" sz="3600" i="1" cap="small" dirty="0">
                <a:effectLst/>
                <a:latin typeface="Arial" panose="020B0604020202020204" pitchFamily="34" charset="0"/>
                <a:cs typeface="Arial" panose="020B0604020202020204" pitchFamily="34" charset="0"/>
              </a:rPr>
              <a:t>ord </a:t>
            </a:r>
            <a:r>
              <a:rPr lang="en-US" sz="3600" i="1" dirty="0">
                <a:effectLst/>
                <a:latin typeface="Arial" panose="020B0604020202020204" pitchFamily="34" charset="0"/>
                <a:cs typeface="Arial" panose="020B0604020202020204" pitchFamily="34" charset="0"/>
              </a:rPr>
              <a:t>with their faces to the ground.</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0638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C8D066-CE2A-EA14-3B83-6118D6E5E692}"/>
              </a:ext>
            </a:extLst>
          </p:cNvPr>
          <p:cNvPicPr>
            <a:picLocks noChangeAspect="1"/>
          </p:cNvPicPr>
          <p:nvPr/>
        </p:nvPicPr>
        <p:blipFill>
          <a:blip r:embed="rId2"/>
          <a:stretch>
            <a:fillRect/>
          </a:stretch>
        </p:blipFill>
        <p:spPr>
          <a:xfrm>
            <a:off x="251178" y="1143000"/>
            <a:ext cx="3723917" cy="5562600"/>
          </a:xfrm>
          <a:prstGeom prst="rect">
            <a:avLst/>
          </a:prstGeom>
        </p:spPr>
      </p:pic>
      <p:pic>
        <p:nvPicPr>
          <p:cNvPr id="3" name="Picture 2">
            <a:extLst>
              <a:ext uri="{FF2B5EF4-FFF2-40B4-BE49-F238E27FC236}">
                <a16:creationId xmlns:a16="http://schemas.microsoft.com/office/drawing/2014/main" xmlns="" id="{4BD00D11-A050-9E9C-0B8C-B28A0853B240}"/>
              </a:ext>
            </a:extLst>
          </p:cNvPr>
          <p:cNvPicPr>
            <a:picLocks noChangeAspect="1"/>
          </p:cNvPicPr>
          <p:nvPr/>
        </p:nvPicPr>
        <p:blipFill>
          <a:blip r:embed="rId3"/>
          <a:stretch>
            <a:fillRect/>
          </a:stretch>
        </p:blipFill>
        <p:spPr>
          <a:xfrm>
            <a:off x="3308535" y="533400"/>
            <a:ext cx="5606865" cy="4128492"/>
          </a:xfrm>
          <a:prstGeom prst="rect">
            <a:avLst/>
          </a:prstGeom>
        </p:spPr>
      </p:pic>
    </p:spTree>
    <p:extLst>
      <p:ext uri="{BB962C8B-B14F-4D97-AF65-F5344CB8AC3E}">
        <p14:creationId xmlns:p14="http://schemas.microsoft.com/office/powerpoint/2010/main" val="139367391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Matthew 5:17 (p. 1502)</a:t>
            </a:r>
          </a:p>
          <a:p>
            <a:pPr marL="0" indent="0">
              <a:buNone/>
            </a:pPr>
            <a:r>
              <a:rPr lang="en-US" sz="3600" i="1" dirty="0">
                <a:effectLst/>
                <a:latin typeface="Arial" panose="020B0604020202020204" pitchFamily="34" charset="0"/>
                <a:cs typeface="Arial" panose="020B0604020202020204" pitchFamily="34" charset="0"/>
              </a:rPr>
              <a:t>“Do not think that I have come to abolish the Law or the Prophets; I have not come to abolish them but to fulfill them.  I tell you the truth, until heaven and earth disappear, not the smallest letter, not the least stroke of the pen, will my any means disappear from the Law until everything is accomplished.”</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9785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Romans 11:33-36 (p. 1763)</a:t>
            </a:r>
          </a:p>
          <a:p>
            <a:pPr marL="0" indent="0">
              <a:buNone/>
              <a:tabLst>
                <a:tab pos="519113" algn="l"/>
              </a:tabLst>
            </a:pPr>
            <a:r>
              <a:rPr lang="en-US" sz="3600" i="1" dirty="0">
                <a:effectLst/>
                <a:latin typeface="Arial" panose="020B0604020202020204" pitchFamily="34" charset="0"/>
                <a:cs typeface="Arial" panose="020B0604020202020204" pitchFamily="34" charset="0"/>
              </a:rPr>
              <a:t>Oh, the depths of the riches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of the wisdom and knowledge of God!</a:t>
            </a:r>
          </a:p>
          <a:p>
            <a:pPr marL="0" indent="0">
              <a:buNone/>
              <a:tabLst>
                <a:tab pos="519113" algn="l"/>
              </a:tabLst>
            </a:pPr>
            <a:r>
              <a:rPr lang="en-US" sz="3600" i="1" dirty="0">
                <a:effectLst/>
                <a:latin typeface="Arial" panose="020B0604020202020204" pitchFamily="34" charset="0"/>
                <a:cs typeface="Arial" panose="020B0604020202020204" pitchFamily="34" charset="0"/>
              </a:rPr>
              <a:t>How unsearchable his judgments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and his paths beyond tracing out . . . .</a:t>
            </a:r>
          </a:p>
          <a:p>
            <a:pPr marL="0" indent="0">
              <a:buNone/>
              <a:tabLst>
                <a:tab pos="519113" algn="l"/>
              </a:tabLst>
            </a:pPr>
            <a:r>
              <a:rPr lang="en-US" sz="3600" i="1" dirty="0">
                <a:effectLst/>
                <a:latin typeface="Arial" panose="020B0604020202020204" pitchFamily="34" charset="0"/>
                <a:cs typeface="Arial" panose="020B0604020202020204" pitchFamily="34" charset="0"/>
              </a:rPr>
              <a:t>For from him and through him and to him are all things.  </a:t>
            </a:r>
          </a:p>
          <a:p>
            <a:pPr marL="0" indent="0">
              <a:buNone/>
              <a:tabLst>
                <a:tab pos="519113" algn="l"/>
              </a:tabLst>
            </a:pPr>
            <a:r>
              <a:rPr lang="en-US" sz="3600" i="1" dirty="0">
                <a:effectLst/>
                <a:latin typeface="Arial" panose="020B0604020202020204" pitchFamily="34" charset="0"/>
                <a:cs typeface="Arial" panose="020B0604020202020204" pitchFamily="34" charset="0"/>
              </a:rPr>
              <a:t>To him be the glory forever!  Amen.</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16928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Revelation 5:13 (p. 1919)</a:t>
            </a:r>
          </a:p>
          <a:p>
            <a:pPr marL="0" indent="0">
              <a:buNone/>
              <a:tabLst>
                <a:tab pos="519113" algn="l"/>
              </a:tabLst>
            </a:pPr>
            <a:r>
              <a:rPr lang="en-US" sz="3600" i="1" dirty="0">
                <a:effectLst/>
                <a:latin typeface="Arial" panose="020B0604020202020204" pitchFamily="34" charset="0"/>
                <a:cs typeface="Arial" panose="020B0604020202020204" pitchFamily="34" charset="0"/>
              </a:rPr>
              <a:t>  Then I heard every creature in heaven and on earth and under the earth and on the sea, and all that is in them singing:</a:t>
            </a:r>
          </a:p>
          <a:p>
            <a:pPr marL="0" indent="0">
              <a:buNone/>
              <a:tabLst>
                <a:tab pos="519113" algn="l"/>
              </a:tabLst>
            </a:pPr>
            <a:r>
              <a:rPr lang="en-US" sz="3600" i="1" dirty="0">
                <a:effectLst/>
                <a:latin typeface="Arial" panose="020B0604020202020204" pitchFamily="34" charset="0"/>
                <a:cs typeface="Arial" panose="020B0604020202020204" pitchFamily="34" charset="0"/>
              </a:rPr>
              <a:t>   “To him who sits on the throne and to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the Lamb be praise and honor and glory</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and power, for ever and ever.</a:t>
            </a:r>
          </a:p>
          <a:p>
            <a:pPr marL="0" indent="0">
              <a:buNone/>
              <a:tabLst>
                <a:tab pos="519113" algn="l"/>
              </a:tabLst>
            </a:pPr>
            <a:r>
              <a:rPr lang="en-US" sz="3600" i="1" dirty="0">
                <a:effectLst/>
                <a:latin typeface="Arial" panose="020B0604020202020204" pitchFamily="34" charset="0"/>
                <a:cs typeface="Arial" panose="020B0604020202020204" pitchFamily="34" charset="0"/>
              </a:rPr>
              <a:t>The four living creatures said “Amen” and the elders fell down and worshiped.</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6934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Revelation 22:18-21 (p. 1939)</a:t>
            </a:r>
          </a:p>
          <a:p>
            <a:pPr marL="0" indent="0">
              <a:buNone/>
              <a:tabLst>
                <a:tab pos="519113" algn="l"/>
              </a:tabLst>
            </a:pPr>
            <a:r>
              <a:rPr lang="en-US" sz="3600" i="1" dirty="0">
                <a:effectLst/>
                <a:latin typeface="Arial" panose="020B0604020202020204" pitchFamily="34" charset="0"/>
                <a:cs typeface="Arial" panose="020B0604020202020204" pitchFamily="34" charset="0"/>
              </a:rPr>
              <a:t> I warn everyone who hears the words of the prophecy of this book . . . .</a:t>
            </a:r>
          </a:p>
          <a:p>
            <a:pPr marL="0" indent="0">
              <a:buNone/>
              <a:tabLst>
                <a:tab pos="519113" algn="l"/>
              </a:tabLst>
            </a:pPr>
            <a:r>
              <a:rPr lang="en-US" sz="3600" i="1" dirty="0">
                <a:effectLst/>
                <a:latin typeface="Arial" panose="020B0604020202020204" pitchFamily="34" charset="0"/>
                <a:cs typeface="Arial" panose="020B0604020202020204" pitchFamily="34" charset="0"/>
              </a:rPr>
              <a:t>He who testifies to these things says, “Yes, I am coming soon.”</a:t>
            </a:r>
          </a:p>
          <a:p>
            <a:pPr marL="0" indent="0">
              <a:buNone/>
              <a:tabLst>
                <a:tab pos="519113" algn="l"/>
              </a:tabLst>
            </a:pPr>
            <a:r>
              <a:rPr lang="en-US" sz="3600" i="1" dirty="0">
                <a:effectLst/>
                <a:latin typeface="Arial" panose="020B0604020202020204" pitchFamily="34" charset="0"/>
                <a:cs typeface="Arial" panose="020B0604020202020204" pitchFamily="34" charset="0"/>
              </a:rPr>
              <a:t>Amen.  Come, Lord Jesus.</a:t>
            </a:r>
          </a:p>
          <a:p>
            <a:pPr marL="0" indent="0">
              <a:buNone/>
              <a:tabLst>
                <a:tab pos="519113" algn="l"/>
              </a:tabLst>
            </a:pPr>
            <a:r>
              <a:rPr lang="en-US" sz="3600" i="1" dirty="0">
                <a:effectLst/>
                <a:latin typeface="Arial" panose="020B0604020202020204" pitchFamily="34" charset="0"/>
                <a:cs typeface="Arial" panose="020B0604020202020204" pitchFamily="34" charset="0"/>
              </a:rPr>
              <a:t>The grace of the Lod Jesus be with God’s people.</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034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eaLnBrk="1" hangingPunct="1">
              <a:spcBef>
                <a:spcPct val="0"/>
              </a:spcBef>
              <a:spcAft>
                <a:spcPts val="600"/>
              </a:spcAft>
              <a:buNone/>
            </a:pPr>
            <a:r>
              <a:rPr lang="en-US" sz="4800" dirty="0">
                <a:effectLst/>
                <a:latin typeface="Arial" pitchFamily="34" charset="0"/>
              </a:rPr>
              <a:t> </a:t>
            </a:r>
            <a:r>
              <a:rPr lang="en-US" sz="3600" dirty="0">
                <a:effectLst/>
                <a:latin typeface="Arial" pitchFamily="34" charset="0"/>
              </a:rPr>
              <a:t>What we learn from history</a:t>
            </a:r>
            <a:endParaRPr lang="en-US" sz="3600" i="1" dirty="0">
              <a:effectLst/>
              <a:latin typeface="Arial" pitchFamily="34" charset="0"/>
            </a:endParaRPr>
          </a:p>
          <a:p>
            <a:pPr marL="688975" indent="-576263">
              <a:spcAft>
                <a:spcPts val="1200"/>
              </a:spcAft>
              <a:buNone/>
              <a:tabLst>
                <a:tab pos="688975" algn="l"/>
              </a:tabLst>
            </a:pPr>
            <a:r>
              <a:rPr lang="en-US" sz="3600" dirty="0">
                <a:effectLst/>
                <a:latin typeface="Arial" panose="020B0604020202020204" pitchFamily="34" charset="0"/>
                <a:cs typeface="Arial" panose="020B0604020202020204" pitchFamily="34" charset="0"/>
              </a:rPr>
              <a:t>1.	“Amen” seems to be an essential part of the worship of God’s people</a:t>
            </a:r>
          </a:p>
          <a:p>
            <a:pPr marL="688975" indent="-576263">
              <a:spcAft>
                <a:spcPts val="1200"/>
              </a:spcAft>
              <a:buNone/>
              <a:tabLst>
                <a:tab pos="688975" algn="l"/>
              </a:tabLst>
            </a:pPr>
            <a:r>
              <a:rPr lang="en-US" sz="3600" dirty="0">
                <a:effectLst/>
                <a:latin typeface="Arial" pitchFamily="34" charset="0"/>
              </a:rPr>
              <a:t>2.	There is great value in the embodied</a:t>
            </a:r>
            <a:br>
              <a:rPr lang="en-US" sz="3600" dirty="0">
                <a:effectLst/>
                <a:latin typeface="Arial" pitchFamily="34" charset="0"/>
              </a:rPr>
            </a:br>
            <a:r>
              <a:rPr lang="en-US" sz="3600" dirty="0">
                <a:effectLst/>
                <a:latin typeface="Arial" pitchFamily="34" charset="0"/>
              </a:rPr>
              <a:t>response of God’s people</a:t>
            </a:r>
          </a:p>
          <a:p>
            <a:pPr marL="688975" indent="-576263">
              <a:buNone/>
              <a:tabLst>
                <a:tab pos="688975" algn="l"/>
              </a:tabLst>
            </a:pPr>
            <a:r>
              <a:rPr lang="en-US" sz="3600" dirty="0">
                <a:effectLst/>
                <a:latin typeface="Arial" pitchFamily="34" charset="0"/>
              </a:rPr>
              <a:t>3.	“Amen” is part of the song of </a:t>
            </a:r>
            <a:br>
              <a:rPr lang="en-US" sz="3600" dirty="0">
                <a:effectLst/>
                <a:latin typeface="Arial" pitchFamily="34" charset="0"/>
              </a:rPr>
            </a:br>
            <a:r>
              <a:rPr lang="en-US" sz="3600" dirty="0">
                <a:effectLst/>
                <a:latin typeface="Arial" pitchFamily="34" charset="0"/>
              </a:rPr>
              <a:t>heaven</a:t>
            </a: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406167538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6078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Saying “Amen” today </a:t>
            </a:r>
            <a:endParaRPr lang="en-US" sz="3600" i="1" dirty="0">
              <a:effectLst/>
              <a:latin typeface="Arial" pitchFamily="34" charset="0"/>
            </a:endParaRPr>
          </a:p>
          <a:p>
            <a:pPr marL="7938" indent="-7938" algn="ctr" eaLnBrk="1" hangingPunct="1">
              <a:spcBef>
                <a:spcPct val="0"/>
              </a:spcBef>
              <a:spcAft>
                <a:spcPts val="600"/>
              </a:spcAft>
              <a:buNone/>
            </a:pPr>
            <a:r>
              <a:rPr lang="en-US" sz="3600" i="1" dirty="0">
                <a:effectLst/>
                <a:latin typeface="Arial" pitchFamily="34" charset="0"/>
              </a:rPr>
              <a:t>Each of you should use whatever gift he has received to serve others,</a:t>
            </a:r>
            <a:br>
              <a:rPr lang="en-US" sz="3600" i="1" dirty="0">
                <a:effectLst/>
                <a:latin typeface="Arial" pitchFamily="34" charset="0"/>
              </a:rPr>
            </a:br>
            <a:r>
              <a:rPr lang="en-US" sz="3600" i="1" dirty="0">
                <a:effectLst/>
                <a:latin typeface="Arial" pitchFamily="34" charset="0"/>
              </a:rPr>
              <a:t>faithfully administering God’s grace</a:t>
            </a:r>
            <a:br>
              <a:rPr lang="en-US" sz="3600" i="1" dirty="0">
                <a:effectLst/>
                <a:latin typeface="Arial" pitchFamily="34" charset="0"/>
              </a:rPr>
            </a:br>
            <a:r>
              <a:rPr lang="en-US" sz="3600" i="1" dirty="0">
                <a:effectLst/>
                <a:latin typeface="Arial" pitchFamily="34" charset="0"/>
              </a:rPr>
              <a:t>in its various forms.</a:t>
            </a:r>
          </a:p>
          <a:p>
            <a:pPr marL="7938" indent="-7938" algn="r" eaLnBrk="1" hangingPunct="1">
              <a:spcBef>
                <a:spcPct val="0"/>
              </a:spcBef>
              <a:spcAft>
                <a:spcPts val="2400"/>
              </a:spcAft>
              <a:buNone/>
            </a:pPr>
            <a:r>
              <a:rPr lang="en-US" sz="3600" dirty="0">
                <a:effectLst/>
                <a:latin typeface="Arial" pitchFamily="34" charset="0"/>
              </a:rPr>
              <a:t>1 Peter 4:10</a:t>
            </a:r>
          </a:p>
          <a:p>
            <a:pPr marL="7938" indent="-7938" eaLnBrk="1" hangingPunct="1">
              <a:spcBef>
                <a:spcPct val="0"/>
              </a:spcBef>
              <a:spcAft>
                <a:spcPts val="1800"/>
              </a:spcAft>
              <a:buNone/>
            </a:pPr>
            <a:r>
              <a:rPr lang="en-US" sz="3600" dirty="0">
                <a:effectLst/>
                <a:latin typeface="Arial" pitchFamily="34" charset="0"/>
              </a:rPr>
              <a:t> 1. Say “Amen” to grace in the church</a:t>
            </a:r>
          </a:p>
          <a:p>
            <a:pPr marL="7938" indent="-7938" algn="r" eaLnBrk="1" hangingPunct="1">
              <a:spcBef>
                <a:spcPct val="0"/>
              </a:spcBef>
              <a:spcAft>
                <a:spcPts val="1800"/>
              </a:spcAft>
              <a:buNone/>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39209958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Saying “Amen” today </a:t>
            </a:r>
            <a:endParaRPr lang="en-US" sz="3600" i="1" dirty="0">
              <a:effectLst/>
              <a:latin typeface="Arial" pitchFamily="34" charset="0"/>
            </a:endParaRPr>
          </a:p>
          <a:p>
            <a:pPr marL="7938" indent="-7938" algn="ctr" eaLnBrk="1" hangingPunct="1">
              <a:spcBef>
                <a:spcPct val="0"/>
              </a:spcBef>
              <a:spcAft>
                <a:spcPts val="600"/>
              </a:spcAft>
              <a:buNone/>
            </a:pPr>
            <a:r>
              <a:rPr lang="en-US" sz="3600" i="1" dirty="0">
                <a:effectLst/>
                <a:latin typeface="Arial" pitchFamily="34" charset="0"/>
              </a:rPr>
              <a:t>I warn everyone who hears the words</a:t>
            </a:r>
            <a:br>
              <a:rPr lang="en-US" sz="3600" i="1" dirty="0">
                <a:effectLst/>
                <a:latin typeface="Arial" pitchFamily="34" charset="0"/>
              </a:rPr>
            </a:br>
            <a:r>
              <a:rPr lang="en-US" sz="3600" i="1" dirty="0">
                <a:effectLst/>
                <a:latin typeface="Arial" pitchFamily="34" charset="0"/>
              </a:rPr>
              <a:t>of the prophecy of this book:</a:t>
            </a:r>
            <a:br>
              <a:rPr lang="en-US" sz="3600" i="1" dirty="0">
                <a:effectLst/>
                <a:latin typeface="Arial" pitchFamily="34" charset="0"/>
              </a:rPr>
            </a:br>
            <a:r>
              <a:rPr lang="en-US" sz="3600" i="1" dirty="0">
                <a:effectLst/>
                <a:latin typeface="Arial" pitchFamily="34" charset="0"/>
              </a:rPr>
              <a:t>If anyone adds anything . . . </a:t>
            </a:r>
            <a:br>
              <a:rPr lang="en-US" sz="3600" i="1" dirty="0">
                <a:effectLst/>
                <a:latin typeface="Arial" pitchFamily="34" charset="0"/>
              </a:rPr>
            </a:br>
            <a:r>
              <a:rPr lang="en-US" sz="3600" i="1" dirty="0">
                <a:effectLst/>
                <a:latin typeface="Arial" pitchFamily="34" charset="0"/>
              </a:rPr>
              <a:t>And if anyone takes anything away . . .</a:t>
            </a:r>
            <a:endParaRPr lang="en-US" i="1" dirty="0"/>
          </a:p>
          <a:p>
            <a:pPr marL="7938" indent="-7938" algn="r" eaLnBrk="1" hangingPunct="1">
              <a:spcBef>
                <a:spcPct val="0"/>
              </a:spcBef>
              <a:spcAft>
                <a:spcPts val="2400"/>
              </a:spcAft>
              <a:buNone/>
            </a:pPr>
            <a:r>
              <a:rPr lang="en-US" sz="3600" dirty="0">
                <a:effectLst/>
                <a:latin typeface="Arial" pitchFamily="34" charset="0"/>
              </a:rPr>
              <a:t>Revelation 22</a:t>
            </a:r>
          </a:p>
          <a:p>
            <a:pPr marL="7938" indent="-7938" eaLnBrk="1" hangingPunct="1">
              <a:spcBef>
                <a:spcPct val="0"/>
              </a:spcBef>
              <a:spcAft>
                <a:spcPts val="1800"/>
              </a:spcAft>
              <a:buNone/>
            </a:pPr>
            <a:r>
              <a:rPr lang="en-US" sz="3600" dirty="0">
                <a:effectLst/>
                <a:latin typeface="Arial" pitchFamily="34" charset="0"/>
              </a:rPr>
              <a:t> 2.  Say “Amen” to the authority of </a:t>
            </a:r>
            <a:br>
              <a:rPr lang="en-US" sz="3600" dirty="0">
                <a:effectLst/>
                <a:latin typeface="Arial" pitchFamily="34" charset="0"/>
              </a:rPr>
            </a:br>
            <a:r>
              <a:rPr lang="en-US" sz="3600" dirty="0">
                <a:effectLst/>
                <a:latin typeface="Arial" pitchFamily="34" charset="0"/>
              </a:rPr>
              <a:t>      “this book”</a:t>
            </a:r>
          </a:p>
          <a:p>
            <a:pPr marL="7938" indent="-7938" algn="r" eaLnBrk="1" hangingPunct="1">
              <a:spcBef>
                <a:spcPct val="0"/>
              </a:spcBef>
              <a:spcAft>
                <a:spcPts val="1800"/>
              </a:spcAft>
              <a:buNone/>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416691457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Saying “Amen” today </a:t>
            </a:r>
            <a:endParaRPr lang="en-US" sz="3600" i="1" dirty="0">
              <a:effectLst/>
              <a:latin typeface="Arial" pitchFamily="34" charset="0"/>
            </a:endParaRPr>
          </a:p>
          <a:p>
            <a:pPr marL="7938" indent="-7938" algn="ctr" eaLnBrk="1" hangingPunct="1">
              <a:spcBef>
                <a:spcPct val="0"/>
              </a:spcBef>
              <a:spcAft>
                <a:spcPts val="600"/>
              </a:spcAft>
              <a:buNone/>
            </a:pPr>
            <a:r>
              <a:rPr lang="en-US" sz="3600" dirty="0">
                <a:effectLst/>
                <a:latin typeface="Arial" pitchFamily="34" charset="0"/>
              </a:rPr>
              <a:t>[Jeremiah] </a:t>
            </a:r>
            <a:r>
              <a:rPr lang="en-US" sz="3600" i="1" dirty="0">
                <a:effectLst/>
                <a:latin typeface="Arial" pitchFamily="34" charset="0"/>
              </a:rPr>
              <a:t>said, “Amen!  May the Lord</a:t>
            </a:r>
            <a:br>
              <a:rPr lang="en-US" sz="3600" i="1" dirty="0">
                <a:effectLst/>
                <a:latin typeface="Arial" pitchFamily="34" charset="0"/>
              </a:rPr>
            </a:br>
            <a:r>
              <a:rPr lang="en-US" sz="3600" i="1" dirty="0">
                <a:effectLst/>
                <a:latin typeface="Arial" pitchFamily="34" charset="0"/>
              </a:rPr>
              <a:t>do so!  May the Lord fulfill the words </a:t>
            </a:r>
            <a:br>
              <a:rPr lang="en-US" sz="3600" i="1" dirty="0">
                <a:effectLst/>
                <a:latin typeface="Arial" pitchFamily="34" charset="0"/>
              </a:rPr>
            </a:br>
            <a:r>
              <a:rPr lang="en-US" sz="3600" i="1" dirty="0">
                <a:effectLst/>
                <a:latin typeface="Arial" pitchFamily="34" charset="0"/>
              </a:rPr>
              <a:t>you have prophesied . . . .</a:t>
            </a:r>
            <a:br>
              <a:rPr lang="en-US" sz="3600" i="1" dirty="0">
                <a:effectLst/>
                <a:latin typeface="Arial" pitchFamily="34" charset="0"/>
              </a:rPr>
            </a:br>
            <a:r>
              <a:rPr lang="en-US" sz="3600" i="1" dirty="0">
                <a:effectLst/>
                <a:latin typeface="Arial" pitchFamily="34" charset="0"/>
              </a:rPr>
              <a:t>Nevertheless, listen to what I have </a:t>
            </a:r>
            <a:br>
              <a:rPr lang="en-US" sz="3600" i="1" dirty="0">
                <a:effectLst/>
                <a:latin typeface="Arial" pitchFamily="34" charset="0"/>
              </a:rPr>
            </a:br>
            <a:r>
              <a:rPr lang="en-US" sz="3600" i="1" dirty="0">
                <a:effectLst/>
                <a:latin typeface="Arial" pitchFamily="34" charset="0"/>
              </a:rPr>
              <a:t>to say in your hearing . . . .</a:t>
            </a:r>
            <a:endParaRPr lang="en-US" dirty="0"/>
          </a:p>
          <a:p>
            <a:pPr marL="7938" indent="-7938" algn="r" eaLnBrk="1" hangingPunct="1">
              <a:spcBef>
                <a:spcPct val="0"/>
              </a:spcBef>
              <a:spcAft>
                <a:spcPts val="2400"/>
              </a:spcAft>
              <a:buNone/>
            </a:pPr>
            <a:r>
              <a:rPr lang="en-US" sz="3600" dirty="0">
                <a:effectLst/>
                <a:latin typeface="Arial" pitchFamily="34" charset="0"/>
              </a:rPr>
              <a:t>Jeremiah 28:5</a:t>
            </a:r>
          </a:p>
          <a:p>
            <a:pPr marL="7938" indent="-7938" algn="r" eaLnBrk="1" hangingPunct="1">
              <a:spcBef>
                <a:spcPct val="0"/>
              </a:spcBef>
              <a:spcAft>
                <a:spcPts val="1800"/>
              </a:spcAft>
              <a:buNone/>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73895204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AA64314-A61C-272A-064B-586EB47C892B}"/>
              </a:ext>
            </a:extLst>
          </p:cNvPr>
          <p:cNvPicPr>
            <a:picLocks noChangeAspect="1"/>
          </p:cNvPicPr>
          <p:nvPr/>
        </p:nvPicPr>
        <p:blipFill>
          <a:blip r:embed="rId2"/>
          <a:stretch>
            <a:fillRect/>
          </a:stretch>
        </p:blipFill>
        <p:spPr>
          <a:xfrm>
            <a:off x="2133600" y="458272"/>
            <a:ext cx="4953000" cy="6034289"/>
          </a:xfrm>
          <a:prstGeom prst="rect">
            <a:avLst/>
          </a:prstGeom>
        </p:spPr>
      </p:pic>
    </p:spTree>
    <p:extLst>
      <p:ext uri="{BB962C8B-B14F-4D97-AF65-F5344CB8AC3E}">
        <p14:creationId xmlns:p14="http://schemas.microsoft.com/office/powerpoint/2010/main" val="198345108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E836357-B7FB-FC03-7330-4133F5F36400}"/>
              </a:ext>
            </a:extLst>
          </p:cNvPr>
          <p:cNvPicPr>
            <a:picLocks noChangeAspect="1"/>
          </p:cNvPicPr>
          <p:nvPr/>
        </p:nvPicPr>
        <p:blipFill>
          <a:blip r:embed="rId2"/>
          <a:stretch>
            <a:fillRect/>
          </a:stretch>
        </p:blipFill>
        <p:spPr>
          <a:xfrm>
            <a:off x="172428" y="1479905"/>
            <a:ext cx="8742972" cy="4997095"/>
          </a:xfrm>
          <a:prstGeom prst="rect">
            <a:avLst/>
          </a:prstGeom>
        </p:spPr>
      </p:pic>
    </p:spTree>
    <p:extLst>
      <p:ext uri="{BB962C8B-B14F-4D97-AF65-F5344CB8AC3E}">
        <p14:creationId xmlns:p14="http://schemas.microsoft.com/office/powerpoint/2010/main" val="298917729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Saying “Amen” today </a:t>
            </a:r>
            <a:endParaRPr lang="en-US" sz="3600" i="1" dirty="0">
              <a:effectLst/>
              <a:latin typeface="Arial" pitchFamily="34" charset="0"/>
            </a:endParaRPr>
          </a:p>
          <a:p>
            <a:pPr marL="7938" indent="-7938" algn="ctr" eaLnBrk="1" hangingPunct="1">
              <a:spcBef>
                <a:spcPct val="0"/>
              </a:spcBef>
              <a:spcAft>
                <a:spcPts val="600"/>
              </a:spcAft>
              <a:buNone/>
            </a:pPr>
            <a:r>
              <a:rPr lang="en-US" sz="3600" dirty="0">
                <a:effectLst/>
                <a:latin typeface="Arial" pitchFamily="34" charset="0"/>
              </a:rPr>
              <a:t>[Jeremiah] </a:t>
            </a:r>
            <a:r>
              <a:rPr lang="en-US" sz="3600" i="1" dirty="0">
                <a:effectLst/>
                <a:latin typeface="Arial" pitchFamily="34" charset="0"/>
              </a:rPr>
              <a:t>said, “Amen!  May the Lord</a:t>
            </a:r>
            <a:br>
              <a:rPr lang="en-US" sz="3600" i="1" dirty="0">
                <a:effectLst/>
                <a:latin typeface="Arial" pitchFamily="34" charset="0"/>
              </a:rPr>
            </a:br>
            <a:r>
              <a:rPr lang="en-US" sz="3600" i="1" dirty="0">
                <a:effectLst/>
                <a:latin typeface="Arial" pitchFamily="34" charset="0"/>
              </a:rPr>
              <a:t>do so!  May the Lord fulfill the words </a:t>
            </a:r>
            <a:br>
              <a:rPr lang="en-US" sz="3600" i="1" dirty="0">
                <a:effectLst/>
                <a:latin typeface="Arial" pitchFamily="34" charset="0"/>
              </a:rPr>
            </a:br>
            <a:r>
              <a:rPr lang="en-US" sz="3600" i="1" dirty="0">
                <a:effectLst/>
                <a:latin typeface="Arial" pitchFamily="34" charset="0"/>
              </a:rPr>
              <a:t>you have prophesied . . . .</a:t>
            </a:r>
            <a:br>
              <a:rPr lang="en-US" sz="3600" i="1" dirty="0">
                <a:effectLst/>
                <a:latin typeface="Arial" pitchFamily="34" charset="0"/>
              </a:rPr>
            </a:br>
            <a:r>
              <a:rPr lang="en-US" sz="3600" i="1" dirty="0">
                <a:effectLst/>
                <a:latin typeface="Arial" pitchFamily="34" charset="0"/>
              </a:rPr>
              <a:t>Nevertheless, listen to what I have </a:t>
            </a:r>
            <a:br>
              <a:rPr lang="en-US" sz="3600" i="1" dirty="0">
                <a:effectLst/>
                <a:latin typeface="Arial" pitchFamily="34" charset="0"/>
              </a:rPr>
            </a:br>
            <a:r>
              <a:rPr lang="en-US" sz="3600" i="1" dirty="0">
                <a:effectLst/>
                <a:latin typeface="Arial" pitchFamily="34" charset="0"/>
              </a:rPr>
              <a:t>to say in your hearing . . . .</a:t>
            </a:r>
            <a:endParaRPr lang="en-US" dirty="0"/>
          </a:p>
          <a:p>
            <a:pPr marL="7938" indent="-7938" algn="r" eaLnBrk="1" hangingPunct="1">
              <a:spcBef>
                <a:spcPct val="0"/>
              </a:spcBef>
              <a:spcAft>
                <a:spcPts val="2400"/>
              </a:spcAft>
              <a:buNone/>
            </a:pPr>
            <a:r>
              <a:rPr lang="en-US" sz="3600" dirty="0">
                <a:effectLst/>
                <a:latin typeface="Arial" pitchFamily="34" charset="0"/>
              </a:rPr>
              <a:t>Jeremiah 28:5</a:t>
            </a:r>
          </a:p>
          <a:p>
            <a:pPr marL="7938" indent="-7938" eaLnBrk="1" hangingPunct="1">
              <a:spcBef>
                <a:spcPct val="0"/>
              </a:spcBef>
              <a:spcAft>
                <a:spcPts val="1800"/>
              </a:spcAft>
              <a:buNone/>
            </a:pPr>
            <a:r>
              <a:rPr lang="en-US" sz="3600" dirty="0">
                <a:effectLst/>
                <a:latin typeface="Arial" pitchFamily="34" charset="0"/>
              </a:rPr>
              <a:t> 3.  Say “Amen” for confidence in what </a:t>
            </a:r>
            <a:br>
              <a:rPr lang="en-US" sz="3600" dirty="0">
                <a:effectLst/>
                <a:latin typeface="Arial" pitchFamily="34" charset="0"/>
              </a:rPr>
            </a:br>
            <a:r>
              <a:rPr lang="en-US" sz="3600" dirty="0">
                <a:effectLst/>
                <a:latin typeface="Arial" pitchFamily="34" charset="0"/>
              </a:rPr>
              <a:t>      God has already said</a:t>
            </a:r>
          </a:p>
          <a:p>
            <a:pPr marL="7938" indent="-7938" algn="r" eaLnBrk="1" hangingPunct="1">
              <a:spcBef>
                <a:spcPct val="0"/>
              </a:spcBef>
              <a:spcAft>
                <a:spcPts val="1800"/>
              </a:spcAft>
              <a:buNone/>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0507972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62580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5221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91082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66371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The benefits of prayer</a:t>
            </a:r>
            <a:endParaRPr lang="en-US" sz="3600" i="1" dirty="0">
              <a:effectLst/>
              <a:latin typeface="Arial" pitchFamily="34" charset="0"/>
            </a:endParaRPr>
          </a:p>
          <a:p>
            <a:pPr marL="633413" indent="-633413" eaLnBrk="1" hangingPunct="1">
              <a:spcBef>
                <a:spcPct val="0"/>
              </a:spcBef>
              <a:spcAft>
                <a:spcPts val="1200"/>
              </a:spcAft>
              <a:buNone/>
              <a:tabLst>
                <a:tab pos="633413" algn="l"/>
              </a:tabLst>
            </a:pPr>
            <a:r>
              <a:rPr lang="en-US" sz="3600" dirty="0">
                <a:effectLst/>
                <a:latin typeface="Arial" pitchFamily="34" charset="0"/>
              </a:rPr>
              <a:t>1)	Prayer is a discipline of dependence</a:t>
            </a:r>
          </a:p>
          <a:p>
            <a:pPr marL="633413" indent="-633413" eaLnBrk="1" hangingPunct="1">
              <a:spcBef>
                <a:spcPct val="0"/>
              </a:spcBef>
              <a:spcAft>
                <a:spcPts val="1800"/>
              </a:spcAft>
              <a:buNone/>
              <a:tabLst>
                <a:tab pos="633413" algn="l"/>
              </a:tabLst>
            </a:pPr>
            <a:r>
              <a:rPr lang="en-US" sz="3600" dirty="0">
                <a:effectLst/>
                <a:latin typeface="Arial" pitchFamily="34" charset="0"/>
              </a:rPr>
              <a:t>	</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372104236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3600" b="0" i="1" dirty="0">
                <a:solidFill>
                  <a:schemeClr val="tx1"/>
                </a:solidFill>
                <a:effectLst/>
                <a:latin typeface="Arial" pitchFamily="34" charset="0"/>
              </a:rPr>
              <a:t>Heidelberg Catechism</a:t>
            </a:r>
            <a:r>
              <a:rPr lang="en-US" sz="3600" b="0" dirty="0">
                <a:solidFill>
                  <a:schemeClr val="tx1"/>
                </a:solidFill>
                <a:effectLst/>
                <a:latin typeface="Arial" pitchFamily="34" charset="0"/>
              </a:rPr>
              <a:t>, Lord’s Day 44</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Q 115.  No one in this life can obey the Ten Commandments perfectly:  Why then does God want them preached so pointedly?</a:t>
            </a:r>
          </a:p>
          <a:p>
            <a:pPr marL="573088" indent="-573088">
              <a:buNone/>
            </a:pPr>
            <a:r>
              <a:rPr lang="en-US" dirty="0">
                <a:effectLst/>
                <a:latin typeface="Arial" pitchFamily="34" charset="0"/>
                <a:cs typeface="Arial" pitchFamily="34" charset="0"/>
              </a:rPr>
              <a:t>A.  First, so that the longer we live the more </a:t>
            </a:r>
            <a:br>
              <a:rPr lang="en-US" dirty="0">
                <a:effectLst/>
                <a:latin typeface="Arial" pitchFamily="34" charset="0"/>
                <a:cs typeface="Arial" pitchFamily="34" charset="0"/>
              </a:rPr>
            </a:br>
            <a:r>
              <a:rPr lang="en-US" dirty="0">
                <a:effectLst/>
                <a:latin typeface="Arial" pitchFamily="34" charset="0"/>
                <a:cs typeface="Arial" pitchFamily="34" charset="0"/>
              </a:rPr>
              <a:t>we may come to know our sinfulness and </a:t>
            </a:r>
            <a:br>
              <a:rPr lang="en-US" dirty="0">
                <a:effectLst/>
                <a:latin typeface="Arial" pitchFamily="34" charset="0"/>
                <a:cs typeface="Arial" pitchFamily="34" charset="0"/>
              </a:rPr>
            </a:br>
            <a:r>
              <a:rPr lang="en-US" dirty="0">
                <a:effectLst/>
                <a:latin typeface="Arial" pitchFamily="34" charset="0"/>
                <a:cs typeface="Arial" pitchFamily="34" charset="0"/>
              </a:rPr>
              <a:t>the more eagerly look to Christ for </a:t>
            </a:r>
            <a:br>
              <a:rPr lang="en-US" dirty="0">
                <a:effectLst/>
                <a:latin typeface="Arial" pitchFamily="34" charset="0"/>
                <a:cs typeface="Arial" pitchFamily="34" charset="0"/>
              </a:rPr>
            </a:br>
            <a:r>
              <a:rPr lang="en-US" dirty="0">
                <a:effectLst/>
                <a:latin typeface="Arial" pitchFamily="34" charset="0"/>
                <a:cs typeface="Arial" pitchFamily="34" charset="0"/>
              </a:rPr>
              <a:t>forgiveness and righteousness.</a:t>
            </a:r>
          </a:p>
          <a:p>
            <a:pPr marL="573088" indent="-573088">
              <a:buNone/>
            </a:pPr>
            <a:r>
              <a:rPr lang="en-US" dirty="0">
                <a:effectLst/>
                <a:latin typeface="Arial" pitchFamily="34" charset="0"/>
                <a:cs typeface="Arial" pitchFamily="34" charset="0"/>
              </a:rPr>
              <a:t>	</a:t>
            </a:r>
          </a:p>
          <a:p>
            <a:pPr>
              <a:buNone/>
            </a:pPr>
            <a:endParaRPr lang="en-US" sz="3600" dirty="0">
              <a:effectLst/>
              <a:latin typeface="Arial" pitchFamily="34" charset="0"/>
              <a:cs typeface="Arial" pitchFamily="34" charset="0"/>
            </a:endParaRPr>
          </a:p>
          <a:p>
            <a:pPr>
              <a:buNone/>
            </a:pPr>
            <a:endParaRPr lang="en-US" sz="3600" dirty="0">
              <a:effectLst/>
              <a:latin typeface="Arial" pitchFamily="34" charset="0"/>
              <a:cs typeface="Arial" pitchFamily="34" charset="0"/>
            </a:endParaRPr>
          </a:p>
        </p:txBody>
      </p:sp>
    </p:spTree>
    <p:extLst>
      <p:ext uri="{BB962C8B-B14F-4D97-AF65-F5344CB8AC3E}">
        <p14:creationId xmlns:p14="http://schemas.microsoft.com/office/powerpoint/2010/main" val="13936434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3600" b="0" i="1" dirty="0">
                <a:solidFill>
                  <a:schemeClr val="tx1"/>
                </a:solidFill>
                <a:effectLst/>
                <a:latin typeface="Arial" pitchFamily="34" charset="0"/>
              </a:rPr>
              <a:t>Heidelberg Catechism</a:t>
            </a:r>
            <a:r>
              <a:rPr lang="en-US" sz="3600" b="0" dirty="0">
                <a:solidFill>
                  <a:schemeClr val="tx1"/>
                </a:solidFill>
                <a:effectLst/>
                <a:latin typeface="Arial" pitchFamily="34" charset="0"/>
              </a:rPr>
              <a:t>, Lord’s Day 44</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Q 115.  No one in this life can obey the Ten Commandments perfectly:  Why then does God want them preached so pointedly?</a:t>
            </a:r>
          </a:p>
          <a:p>
            <a:pPr marL="0" indent="0">
              <a:buNone/>
              <a:tabLst>
                <a:tab pos="804863" algn="l"/>
              </a:tabLst>
            </a:pPr>
            <a:r>
              <a:rPr lang="en-US" dirty="0">
                <a:effectLst/>
                <a:latin typeface="Arial" pitchFamily="34" charset="0"/>
                <a:cs typeface="Arial" pitchFamily="34" charset="0"/>
              </a:rPr>
              <a:t> A .	First . . . .</a:t>
            </a:r>
          </a:p>
          <a:p>
            <a:pPr marL="0" indent="0">
              <a:buNone/>
              <a:tabLst>
                <a:tab pos="804863" algn="l"/>
              </a:tabLst>
            </a:pPr>
            <a:r>
              <a:rPr lang="en-US" dirty="0">
                <a:effectLst/>
                <a:latin typeface="Arial" pitchFamily="34" charset="0"/>
                <a:cs typeface="Arial" pitchFamily="34" charset="0"/>
              </a:rPr>
              <a:t>	Second, so that while praying to God</a:t>
            </a:r>
            <a:br>
              <a:rPr lang="en-US" dirty="0">
                <a:effectLst/>
                <a:latin typeface="Arial" pitchFamily="34" charset="0"/>
                <a:cs typeface="Arial" pitchFamily="34" charset="0"/>
              </a:rPr>
            </a:br>
            <a:r>
              <a:rPr lang="en-US" dirty="0">
                <a:effectLst/>
                <a:latin typeface="Arial" pitchFamily="34" charset="0"/>
                <a:cs typeface="Arial" pitchFamily="34" charset="0"/>
              </a:rPr>
              <a:t>	for the grace of the Holy Spirit, we may</a:t>
            </a:r>
            <a:br>
              <a:rPr lang="en-US" dirty="0">
                <a:effectLst/>
                <a:latin typeface="Arial" pitchFamily="34" charset="0"/>
                <a:cs typeface="Arial" pitchFamily="34" charset="0"/>
              </a:rPr>
            </a:br>
            <a:r>
              <a:rPr lang="en-US" dirty="0">
                <a:effectLst/>
                <a:latin typeface="Arial" pitchFamily="34" charset="0"/>
                <a:cs typeface="Arial" pitchFamily="34" charset="0"/>
              </a:rPr>
              <a:t>	never stop striving to be renewed more </a:t>
            </a:r>
            <a:br>
              <a:rPr lang="en-US" dirty="0">
                <a:effectLst/>
                <a:latin typeface="Arial" pitchFamily="34" charset="0"/>
                <a:cs typeface="Arial" pitchFamily="34" charset="0"/>
              </a:rPr>
            </a:br>
            <a:r>
              <a:rPr lang="en-US" dirty="0">
                <a:effectLst/>
                <a:latin typeface="Arial" pitchFamily="34" charset="0"/>
                <a:cs typeface="Arial" pitchFamily="34" charset="0"/>
              </a:rPr>
              <a:t>	and more after God’s image, until after </a:t>
            </a:r>
            <a:br>
              <a:rPr lang="en-US" dirty="0">
                <a:effectLst/>
                <a:latin typeface="Arial" pitchFamily="34" charset="0"/>
                <a:cs typeface="Arial" pitchFamily="34" charset="0"/>
              </a:rPr>
            </a:br>
            <a:r>
              <a:rPr lang="en-US" dirty="0">
                <a:effectLst/>
                <a:latin typeface="Arial" pitchFamily="34" charset="0"/>
                <a:cs typeface="Arial" pitchFamily="34" charset="0"/>
              </a:rPr>
              <a:t>	this life we reach our goal: perfection.</a:t>
            </a:r>
          </a:p>
          <a:p>
            <a:pPr>
              <a:buNone/>
            </a:pPr>
            <a:endParaRPr lang="en-US" sz="3600" dirty="0">
              <a:effectLst/>
              <a:latin typeface="Arial" pitchFamily="34" charset="0"/>
              <a:cs typeface="Arial" pitchFamily="34" charset="0"/>
            </a:endParaRPr>
          </a:p>
          <a:p>
            <a:pPr>
              <a:buNone/>
            </a:pPr>
            <a:endParaRPr lang="en-US" sz="3600" dirty="0">
              <a:effectLst/>
              <a:latin typeface="Arial" pitchFamily="34" charset="0"/>
              <a:cs typeface="Arial" pitchFamily="34" charset="0"/>
            </a:endParaRPr>
          </a:p>
        </p:txBody>
      </p:sp>
    </p:spTree>
    <p:extLst>
      <p:ext uri="{BB962C8B-B14F-4D97-AF65-F5344CB8AC3E}">
        <p14:creationId xmlns:p14="http://schemas.microsoft.com/office/powerpoint/2010/main" val="13155066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The benefits of prayer</a:t>
            </a:r>
            <a:endParaRPr lang="en-US" sz="3600" i="1" dirty="0">
              <a:effectLst/>
              <a:latin typeface="Arial" pitchFamily="34" charset="0"/>
            </a:endParaRPr>
          </a:p>
          <a:p>
            <a:pPr marL="633413" indent="-633413" eaLnBrk="1" hangingPunct="1">
              <a:spcBef>
                <a:spcPct val="0"/>
              </a:spcBef>
              <a:spcAft>
                <a:spcPts val="1200"/>
              </a:spcAft>
              <a:buNone/>
              <a:tabLst>
                <a:tab pos="633413" algn="l"/>
              </a:tabLst>
            </a:pPr>
            <a:r>
              <a:rPr lang="en-US" sz="3600" dirty="0">
                <a:effectLst/>
                <a:latin typeface="Arial" pitchFamily="34" charset="0"/>
              </a:rPr>
              <a:t>1)	Prayer is a discipline of dependence</a:t>
            </a:r>
          </a:p>
          <a:p>
            <a:pPr marL="633413" indent="-633413" eaLnBrk="1" hangingPunct="1">
              <a:spcBef>
                <a:spcPct val="0"/>
              </a:spcBef>
              <a:spcAft>
                <a:spcPts val="1200"/>
              </a:spcAft>
              <a:buNone/>
              <a:tabLst>
                <a:tab pos="633413" algn="l"/>
              </a:tabLst>
            </a:pPr>
            <a:r>
              <a:rPr lang="en-US" sz="3600" dirty="0">
                <a:effectLst/>
                <a:latin typeface="Arial" pitchFamily="34" charset="0"/>
              </a:rPr>
              <a:t>2)	Prayer is how the Holy Spirit works</a:t>
            </a:r>
          </a:p>
          <a:p>
            <a:pPr marL="633413" indent="-633413" eaLnBrk="1" hangingPunct="1">
              <a:spcBef>
                <a:spcPct val="0"/>
              </a:spcBef>
              <a:spcAft>
                <a:spcPts val="1800"/>
              </a:spcAft>
              <a:buNone/>
              <a:tabLst>
                <a:tab pos="633413" algn="l"/>
              </a:tabLst>
            </a:pPr>
            <a:r>
              <a:rPr lang="en-US" sz="3600" dirty="0">
                <a:effectLst/>
                <a:latin typeface="Arial" pitchFamily="34" charset="0"/>
              </a:rPr>
              <a:t>	</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61681795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Matthew 6:19 (p. 1504)</a:t>
            </a:r>
          </a:p>
          <a:p>
            <a:pPr marL="0" indent="0">
              <a:buNone/>
            </a:pPr>
            <a:r>
              <a:rPr lang="en-US" sz="3600" i="1" dirty="0">
                <a:effectLst/>
                <a:latin typeface="Arial" panose="020B0604020202020204" pitchFamily="34" charset="0"/>
                <a:cs typeface="Arial" panose="020B0604020202020204" pitchFamily="34" charset="0"/>
              </a:rPr>
              <a:t>“Do not store up for yourselves treasures on earth, where moth and rust destroy, and where thieves break in and steal.  But store up for yourselves treasures in heaven . . . </a:t>
            </a:r>
            <a:r>
              <a:rPr lang="en-US" sz="3600" i="1">
                <a:effectLst/>
                <a:latin typeface="Arial" panose="020B0604020202020204" pitchFamily="34" charset="0"/>
                <a:cs typeface="Arial" panose="020B0604020202020204" pitchFamily="34" charset="0"/>
              </a:rPr>
              <a:t>.”</a:t>
            </a: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0391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16597D-C5BE-8608-82E7-0F03C87230C6}"/>
              </a:ext>
            </a:extLst>
          </p:cNvPr>
          <p:cNvPicPr>
            <a:picLocks noChangeAspect="1"/>
          </p:cNvPicPr>
          <p:nvPr/>
        </p:nvPicPr>
        <p:blipFill>
          <a:blip r:embed="rId2"/>
          <a:stretch>
            <a:fillRect/>
          </a:stretch>
        </p:blipFill>
        <p:spPr>
          <a:xfrm>
            <a:off x="881231" y="475579"/>
            <a:ext cx="7195969" cy="6153821"/>
          </a:xfrm>
          <a:prstGeom prst="rect">
            <a:avLst/>
          </a:prstGeom>
        </p:spPr>
      </p:pic>
    </p:spTree>
    <p:extLst>
      <p:ext uri="{BB962C8B-B14F-4D97-AF65-F5344CB8AC3E}">
        <p14:creationId xmlns:p14="http://schemas.microsoft.com/office/powerpoint/2010/main" val="15359884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The benefits of prayer</a:t>
            </a:r>
            <a:endParaRPr lang="en-US" sz="3600" i="1" dirty="0">
              <a:effectLst/>
              <a:latin typeface="Arial" pitchFamily="34" charset="0"/>
            </a:endParaRPr>
          </a:p>
          <a:p>
            <a:pPr marL="633413" indent="-633413" eaLnBrk="1" hangingPunct="1">
              <a:spcBef>
                <a:spcPct val="0"/>
              </a:spcBef>
              <a:spcAft>
                <a:spcPts val="1200"/>
              </a:spcAft>
              <a:buNone/>
              <a:tabLst>
                <a:tab pos="633413" algn="l"/>
              </a:tabLst>
            </a:pPr>
            <a:r>
              <a:rPr lang="en-US" sz="3600" dirty="0">
                <a:effectLst/>
                <a:latin typeface="Arial" pitchFamily="34" charset="0"/>
              </a:rPr>
              <a:t>1)	Prayer is a discipline of dependence</a:t>
            </a:r>
          </a:p>
          <a:p>
            <a:pPr marL="633413" indent="-633413" eaLnBrk="1" hangingPunct="1">
              <a:spcBef>
                <a:spcPct val="0"/>
              </a:spcBef>
              <a:spcAft>
                <a:spcPts val="1200"/>
              </a:spcAft>
              <a:buNone/>
              <a:tabLst>
                <a:tab pos="633413" algn="l"/>
              </a:tabLst>
            </a:pPr>
            <a:r>
              <a:rPr lang="en-US" sz="3600" dirty="0">
                <a:effectLst/>
                <a:latin typeface="Arial" pitchFamily="34" charset="0"/>
              </a:rPr>
              <a:t>2)	Prayer is how the Holy Spirit works</a:t>
            </a:r>
          </a:p>
          <a:p>
            <a:pPr marL="633413" indent="-633413" eaLnBrk="1" hangingPunct="1">
              <a:spcBef>
                <a:spcPct val="0"/>
              </a:spcBef>
              <a:spcAft>
                <a:spcPts val="1800"/>
              </a:spcAft>
              <a:buNone/>
              <a:tabLst>
                <a:tab pos="633413" algn="l"/>
              </a:tabLst>
            </a:pPr>
            <a:r>
              <a:rPr lang="en-US" sz="3600" dirty="0">
                <a:effectLst/>
                <a:latin typeface="Arial" pitchFamily="34" charset="0"/>
              </a:rPr>
              <a:t>3)	Prayer is an investment</a:t>
            </a:r>
          </a:p>
          <a:p>
            <a:pPr marL="633413" indent="-633413" eaLnBrk="1" hangingPunct="1">
              <a:spcBef>
                <a:spcPct val="0"/>
              </a:spcBef>
              <a:spcAft>
                <a:spcPts val="1800"/>
              </a:spcAft>
              <a:buNone/>
              <a:tabLst>
                <a:tab pos="633413" algn="l"/>
              </a:tabLst>
            </a:pPr>
            <a:r>
              <a:rPr lang="en-US" sz="3600" dirty="0">
                <a:effectLst/>
                <a:latin typeface="Arial" pitchFamily="34" charset="0"/>
              </a:rPr>
              <a:t>	</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6414749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first petition</a:t>
            </a:r>
            <a:endParaRPr lang="en-US" sz="3600" i="1" dirty="0">
              <a:effectLst/>
              <a:latin typeface="Arial" pitchFamily="34" charset="0"/>
            </a:endParaRPr>
          </a:p>
          <a:p>
            <a:pPr marL="633413" indent="-633413" eaLnBrk="1" hangingPunct="1">
              <a:spcBef>
                <a:spcPct val="0"/>
              </a:spcBef>
              <a:spcAft>
                <a:spcPts val="1200"/>
              </a:spcAft>
              <a:buNone/>
              <a:tabLst>
                <a:tab pos="633413" algn="l"/>
              </a:tabLst>
            </a:pPr>
            <a:r>
              <a:rPr lang="en-US" sz="3600" dirty="0">
                <a:effectLst/>
                <a:latin typeface="Arial" pitchFamily="34" charset="0"/>
              </a:rPr>
              <a:t>. . . turns our eyes to the character </a:t>
            </a:r>
            <a:br>
              <a:rPr lang="en-US" sz="3600" dirty="0">
                <a:effectLst/>
                <a:latin typeface="Arial" pitchFamily="34" charset="0"/>
              </a:rPr>
            </a:br>
            <a:r>
              <a:rPr lang="en-US" sz="3600" dirty="0">
                <a:effectLst/>
                <a:latin typeface="Arial" pitchFamily="34" charset="0"/>
              </a:rPr>
              <a:t> and mission of God</a:t>
            </a:r>
          </a:p>
          <a:p>
            <a:pPr marL="633413" indent="-633413" eaLnBrk="1" hangingPunct="1">
              <a:spcBef>
                <a:spcPct val="0"/>
              </a:spcBef>
              <a:spcAft>
                <a:spcPts val="1200"/>
              </a:spcAft>
              <a:buNone/>
              <a:tabLst>
                <a:tab pos="633413" algn="l"/>
              </a:tabLst>
            </a:pPr>
            <a:r>
              <a:rPr lang="en-US" sz="3600" dirty="0">
                <a:effectLst/>
                <a:latin typeface="Arial" pitchFamily="34" charset="0"/>
              </a:rPr>
              <a:t>. . . reveals the ethics o</a:t>
            </a:r>
          </a:p>
          <a:p>
            <a:pPr marL="633413" indent="-633413" eaLnBrk="1" hangingPunct="1">
              <a:spcBef>
                <a:spcPct val="0"/>
              </a:spcBef>
              <a:spcAft>
                <a:spcPts val="1200"/>
              </a:spcAft>
              <a:buNone/>
              <a:tabLst>
                <a:tab pos="633413" algn="l"/>
              </a:tabLst>
            </a:pPr>
            <a:r>
              <a:rPr lang="en-US" sz="3600" dirty="0">
                <a:effectLst/>
                <a:latin typeface="Arial" pitchFamily="34" charset="0"/>
              </a:rPr>
              <a:t>. . . revolves around the three pillars of </a:t>
            </a:r>
            <a:br>
              <a:rPr lang="en-US" sz="3600" dirty="0">
                <a:effectLst/>
                <a:latin typeface="Arial" pitchFamily="34" charset="0"/>
              </a:rPr>
            </a:br>
            <a:r>
              <a:rPr lang="en-US" sz="3600" dirty="0">
                <a:effectLst/>
                <a:latin typeface="Arial" pitchFamily="34" charset="0"/>
              </a:rPr>
              <a:t> Jewish piety</a:t>
            </a:r>
          </a:p>
          <a:p>
            <a:pPr marL="633413" indent="-633413" eaLnBrk="1" hangingPunct="1">
              <a:spcBef>
                <a:spcPct val="0"/>
              </a:spcBef>
              <a:spcAft>
                <a:spcPts val="1800"/>
              </a:spcAft>
              <a:buNone/>
              <a:tabLst>
                <a:tab pos="633413" algn="l"/>
              </a:tabLst>
            </a:pPr>
            <a:r>
              <a:rPr lang="en-US" sz="3600" dirty="0">
                <a:effectLst/>
                <a:latin typeface="Arial" pitchFamily="34" charset="0"/>
              </a:rPr>
              <a:t>. . . moves from external to internal    </a:t>
            </a:r>
            <a:br>
              <a:rPr lang="en-US" sz="3600" dirty="0">
                <a:effectLst/>
                <a:latin typeface="Arial" pitchFamily="34" charset="0"/>
              </a:rPr>
            </a:br>
            <a:r>
              <a:rPr lang="en-US" sz="3600" dirty="0">
                <a:effectLst/>
                <a:latin typeface="Arial" pitchFamily="34" charset="0"/>
              </a:rPr>
              <a:t> matters – the heart of the issue</a:t>
            </a:r>
          </a:p>
          <a:p>
            <a:pPr marL="633413" indent="-633413" eaLnBrk="1" hangingPunct="1">
              <a:spcBef>
                <a:spcPct val="0"/>
              </a:spcBef>
              <a:spcAft>
                <a:spcPts val="1800"/>
              </a:spcAft>
              <a:buNone/>
              <a:tabLst>
                <a:tab pos="633413" algn="l"/>
              </a:tabLst>
            </a:pPr>
            <a:endParaRPr lang="en-US" sz="3600"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 </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86501683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80747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7989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191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Paul writes back to where</a:t>
            </a:r>
            <a:br>
              <a:rPr lang="en-US" sz="4800" dirty="0">
                <a:effectLst/>
                <a:latin typeface="Arial" pitchFamily="34" charset="0"/>
              </a:rPr>
            </a:br>
            <a:r>
              <a:rPr lang="en-US" sz="4800" dirty="0">
                <a:effectLst/>
                <a:latin typeface="Arial" pitchFamily="34" charset="0"/>
              </a:rPr>
              <a:t>he first wrote from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1)	Unity, but not at the cost of</a:t>
            </a:r>
            <a:br>
              <a:rPr lang="en-US" sz="3600" dirty="0">
                <a:effectLst/>
                <a:latin typeface="Arial" pitchFamily="34" charset="0"/>
              </a:rPr>
            </a:br>
            <a:r>
              <a:rPr lang="en-US" sz="3600" dirty="0">
                <a:effectLst/>
                <a:latin typeface="Arial" pitchFamily="34" charset="0"/>
              </a:rPr>
              <a:t>righteousness </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47696539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1 Corinthians 1:4-9 (p. 1771)</a:t>
            </a:r>
          </a:p>
          <a:p>
            <a:pPr marL="0" indent="0">
              <a:buNone/>
            </a:pPr>
            <a:r>
              <a:rPr lang="en-US" sz="3600" i="1" baseline="30000" dirty="0">
                <a:effectLst/>
                <a:latin typeface="Arial" panose="020B0604020202020204" pitchFamily="34" charset="0"/>
                <a:cs typeface="Arial" panose="020B0604020202020204" pitchFamily="34" charset="0"/>
              </a:rPr>
              <a:t>10 </a:t>
            </a:r>
            <a:r>
              <a:rPr lang="en-US" sz="3600" i="1" dirty="0">
                <a:effectLst/>
                <a:latin typeface="Arial" panose="020B0604020202020204" pitchFamily="34" charset="0"/>
                <a:cs typeface="Arial" panose="020B0604020202020204" pitchFamily="34" charset="0"/>
              </a:rPr>
              <a:t>I appeal to you, brothers, in the name of our Lord Jesus Christ, that all of you agree with one another so that there may be no divisions among you and that you may be perfectly united in mind and thought . . . .</a:t>
            </a:r>
            <a:endParaRPr lang="en-US" sz="3600" dirty="0">
              <a:effectLst/>
              <a:latin typeface="Arial" panose="020B0604020202020204" pitchFamily="34" charset="0"/>
              <a:cs typeface="Arial" panose="020B0604020202020204" pitchFamily="34" charset="0"/>
            </a:endParaRPr>
          </a:p>
          <a:p>
            <a:pPr marL="1588" indent="-1588">
              <a:buNone/>
            </a:pP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783077921"/>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eaLnBrk="1" hangingPunct="1">
              <a:spcBef>
                <a:spcPts val="600"/>
              </a:spcBef>
              <a:buNone/>
              <a:tabLst>
                <a:tab pos="228600" algn="l"/>
              </a:tabLst>
            </a:pPr>
            <a:r>
              <a:rPr lang="en-US" sz="4000" dirty="0">
                <a:effectLst/>
                <a:latin typeface="Arial" pitchFamily="34" charset="0"/>
              </a:rPr>
              <a:t>1 Corinthians 1 (p. 1772)</a:t>
            </a:r>
          </a:p>
          <a:p>
            <a:pPr marL="0" indent="0">
              <a:buNone/>
            </a:pPr>
            <a:r>
              <a:rPr lang="en-US" sz="3600" i="1" baseline="30000" dirty="0">
                <a:effectLst/>
                <a:latin typeface="Arial" panose="020B0604020202020204" pitchFamily="34" charset="0"/>
                <a:cs typeface="Arial" panose="020B0604020202020204" pitchFamily="34" charset="0"/>
              </a:rPr>
              <a:t>9 </a:t>
            </a:r>
            <a:r>
              <a:rPr lang="en-US" sz="3600" i="1" dirty="0">
                <a:effectLst/>
                <a:latin typeface="Arial" panose="020B0604020202020204" pitchFamily="34" charset="0"/>
                <a:cs typeface="Arial" panose="020B0604020202020204" pitchFamily="34" charset="0"/>
              </a:rPr>
              <a:t>I have written you in my letter not to associate with sexually immoral people— </a:t>
            </a:r>
            <a:r>
              <a:rPr lang="en-US" sz="3600" i="1" baseline="30000" dirty="0">
                <a:effectLst/>
                <a:latin typeface="Arial" panose="020B0604020202020204" pitchFamily="34" charset="0"/>
                <a:cs typeface="Arial" panose="020B0604020202020204" pitchFamily="34" charset="0"/>
              </a:rPr>
              <a:t>10 </a:t>
            </a:r>
            <a:r>
              <a:rPr lang="en-US" sz="3600" i="1" dirty="0">
                <a:effectLst/>
                <a:latin typeface="Arial" panose="020B0604020202020204" pitchFamily="34" charset="0"/>
                <a:cs typeface="Arial" panose="020B0604020202020204" pitchFamily="34" charset="0"/>
              </a:rPr>
              <a:t>not at all meaning the people of this world who are immoral . . . .  </a:t>
            </a:r>
          </a:p>
          <a:p>
            <a:pPr marL="0" indent="0">
              <a:buNone/>
            </a:pPr>
            <a:r>
              <a:rPr lang="en-US" sz="3600" i="1" baseline="30000" dirty="0">
                <a:effectLst/>
                <a:latin typeface="Arial" panose="020B0604020202020204" pitchFamily="34" charset="0"/>
                <a:cs typeface="Arial" panose="020B0604020202020204" pitchFamily="34" charset="0"/>
              </a:rPr>
              <a:t>11 </a:t>
            </a:r>
            <a:r>
              <a:rPr lang="en-US" sz="3600" i="1" dirty="0">
                <a:effectLst/>
                <a:latin typeface="Arial" panose="020B0604020202020204" pitchFamily="34" charset="0"/>
                <a:cs typeface="Arial" panose="020B0604020202020204" pitchFamily="34" charset="0"/>
              </a:rPr>
              <a:t>But now I am writing you that you must not associate with anyone who calls himself a brother but is sexually immoral or greedy, an idolater or a slanderer, a drunkard or a swindler. With such a man do not even eat.</a:t>
            </a:r>
            <a:endParaRPr lang="en-US" sz="3600" dirty="0">
              <a:effectLst/>
              <a:latin typeface="Arial" panose="020B0604020202020204" pitchFamily="34" charset="0"/>
              <a:cs typeface="Arial" panose="020B0604020202020204" pitchFamily="34" charset="0"/>
            </a:endParaRPr>
          </a:p>
          <a:p>
            <a:pPr marL="1588" indent="-1588">
              <a:buNone/>
            </a:pP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660947388"/>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Paul writes back to where</a:t>
            </a:r>
            <a:br>
              <a:rPr lang="en-US" sz="4800" dirty="0">
                <a:effectLst/>
                <a:latin typeface="Arial" pitchFamily="34" charset="0"/>
              </a:rPr>
            </a:br>
            <a:r>
              <a:rPr lang="en-US" sz="4800" dirty="0">
                <a:effectLst/>
                <a:latin typeface="Arial" pitchFamily="34" charset="0"/>
              </a:rPr>
              <a:t>he first wrote from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1)	Unity, but not at the cost of</a:t>
            </a:r>
            <a:br>
              <a:rPr lang="en-US" sz="3600" dirty="0">
                <a:effectLst/>
                <a:latin typeface="Arial" pitchFamily="34" charset="0"/>
              </a:rPr>
            </a:br>
            <a:r>
              <a:rPr lang="en-US" sz="3600" dirty="0">
                <a:effectLst/>
                <a:latin typeface="Arial" pitchFamily="34" charset="0"/>
              </a:rPr>
              <a:t>righteousness </a:t>
            </a:r>
          </a:p>
          <a:p>
            <a:pPr marL="633413" indent="-633413" eaLnBrk="1" hangingPunct="1">
              <a:spcBef>
                <a:spcPct val="0"/>
              </a:spcBef>
              <a:spcAft>
                <a:spcPts val="600"/>
              </a:spcAft>
              <a:buNone/>
              <a:tabLst>
                <a:tab pos="633413" algn="l"/>
              </a:tabLst>
            </a:pPr>
            <a:r>
              <a:rPr lang="en-US" sz="3600" dirty="0">
                <a:effectLst/>
                <a:latin typeface="Arial" pitchFamily="34" charset="0"/>
              </a:rPr>
              <a:t>2)	Paul reverses the order of </a:t>
            </a:r>
            <a:br>
              <a:rPr lang="en-US" sz="3600" dirty="0">
                <a:effectLst/>
                <a:latin typeface="Arial" pitchFamily="34" charset="0"/>
              </a:rPr>
            </a:br>
            <a:r>
              <a:rPr lang="en-US" sz="3600" dirty="0">
                <a:effectLst/>
                <a:latin typeface="Arial" pitchFamily="34" charset="0"/>
              </a:rPr>
              <a:t>instructions regarding brotherly </a:t>
            </a:r>
            <a:br>
              <a:rPr lang="en-US" sz="3600" dirty="0">
                <a:effectLst/>
                <a:latin typeface="Arial" pitchFamily="34" charset="0"/>
              </a:rPr>
            </a:br>
            <a:r>
              <a:rPr lang="en-US" sz="3600" dirty="0">
                <a:effectLst/>
                <a:latin typeface="Arial" pitchFamily="34" charset="0"/>
              </a:rPr>
              <a:t>love and sexual immorality</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426275187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1 Thessalonians 4:3 (p. 1840)</a:t>
            </a:r>
          </a:p>
          <a:p>
            <a:pPr marL="1588" indent="-1588">
              <a:buNone/>
            </a:pPr>
            <a:r>
              <a:rPr lang="en-US" sz="3600" i="1" dirty="0">
                <a:effectLst/>
                <a:latin typeface="Arial" pitchFamily="34" charset="0"/>
                <a:cs typeface="Arial" pitchFamily="34" charset="0"/>
              </a:rPr>
              <a:t>It is God’s will that you should be sanctified:</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that you should avoid sexual immorality,</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that each of you should learn to control</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his body in a way that is holy and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honorable . . .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and that in this manner no one should</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wrong his brother or take advantage</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of him.</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361336670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381000"/>
            <a:ext cx="8839200" cy="6324600"/>
          </a:xfrm>
          <a:noFill/>
        </p:spPr>
        <p:txBody>
          <a:bodyPr/>
          <a:lstStyle/>
          <a:p>
            <a:pPr marL="0" indent="0">
              <a:spcBef>
                <a:spcPts val="300"/>
              </a:spcBef>
              <a:buNone/>
            </a:pPr>
            <a:r>
              <a:rPr lang="en-US" i="1" dirty="0">
                <a:effectLst/>
                <a:latin typeface="Arial" panose="020B0604020202020204" pitchFamily="34" charset="0"/>
                <a:cs typeface="Arial" panose="020B0604020202020204" pitchFamily="34" charset="0"/>
              </a:rPr>
              <a:t>“Our Father </a:t>
            </a:r>
            <a:r>
              <a:rPr lang="en-US" i="1" dirty="0" smtClean="0">
                <a:effectLst/>
                <a:latin typeface="Arial" panose="020B0604020202020204" pitchFamily="34" charset="0"/>
                <a:cs typeface="Arial" panose="020B0604020202020204" pitchFamily="34" charset="0"/>
              </a:rPr>
              <a:t>in </a:t>
            </a:r>
            <a:r>
              <a:rPr lang="en-US" i="1" dirty="0">
                <a:effectLst/>
                <a:latin typeface="Arial" panose="020B0604020202020204" pitchFamily="34" charset="0"/>
                <a:cs typeface="Arial" panose="020B0604020202020204" pitchFamily="34" charset="0"/>
              </a:rPr>
              <a:t>heaven,</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hallowed by your name,</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your kingdom come, </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your will be done on earth as it is </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in heaven.</a:t>
            </a:r>
          </a:p>
          <a:p>
            <a:pPr marL="0" indent="0">
              <a:spcBef>
                <a:spcPts val="300"/>
              </a:spcBef>
              <a:buNone/>
            </a:pPr>
            <a:r>
              <a:rPr lang="en-US" i="1" dirty="0">
                <a:effectLst/>
                <a:latin typeface="Arial" panose="020B0604020202020204" pitchFamily="34" charset="0"/>
                <a:cs typeface="Arial" panose="020B0604020202020204" pitchFamily="34" charset="0"/>
              </a:rPr>
              <a:t>  Give us today our daily bread.</a:t>
            </a:r>
          </a:p>
          <a:p>
            <a:pPr marL="0" indent="0">
              <a:spcBef>
                <a:spcPts val="300"/>
              </a:spcBef>
              <a:buNone/>
            </a:pPr>
            <a:r>
              <a:rPr lang="en-US" i="1" dirty="0">
                <a:effectLst/>
                <a:latin typeface="Arial" panose="020B0604020202020204" pitchFamily="34" charset="0"/>
                <a:cs typeface="Arial" panose="020B0604020202020204" pitchFamily="34" charset="0"/>
              </a:rPr>
              <a:t>  Forgive us our debt, as we also have </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forgiven our debtors.</a:t>
            </a:r>
          </a:p>
          <a:p>
            <a:pPr marL="0" indent="0">
              <a:spcBef>
                <a:spcPts val="300"/>
              </a:spcBef>
              <a:buNone/>
            </a:pPr>
            <a:r>
              <a:rPr lang="en-US" i="1" dirty="0">
                <a:effectLst/>
                <a:latin typeface="Arial" panose="020B0604020202020204" pitchFamily="34" charset="0"/>
                <a:cs typeface="Arial" panose="020B0604020202020204" pitchFamily="34" charset="0"/>
              </a:rPr>
              <a:t>   And lead us not into temptation, </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but deliver us from the evil </a:t>
            </a:r>
            <a:r>
              <a:rPr lang="en-US" i="1" dirty="0" smtClean="0">
                <a:effectLst/>
                <a:latin typeface="Arial" panose="020B0604020202020204" pitchFamily="34" charset="0"/>
                <a:cs typeface="Arial" panose="020B0604020202020204" pitchFamily="34" charset="0"/>
              </a:rPr>
              <a:t>one,</a:t>
            </a:r>
            <a:r>
              <a:rPr lang="en-US" i="1" dirty="0">
                <a:effectLst/>
                <a:latin typeface="Arial" panose="020B0604020202020204" pitchFamily="34" charset="0"/>
                <a:cs typeface="Arial" panose="020B0604020202020204" pitchFamily="34" charset="0"/>
              </a:rPr>
              <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a:t>
            </a:r>
            <a:r>
              <a:rPr lang="en-US" i="1" dirty="0" smtClean="0">
                <a:effectLst/>
                <a:latin typeface="Arial" panose="020B0604020202020204" pitchFamily="34" charset="0"/>
                <a:cs typeface="Arial" panose="020B0604020202020204" pitchFamily="34" charset="0"/>
              </a:rPr>
              <a:t>for </a:t>
            </a:r>
            <a:r>
              <a:rPr lang="en-US" i="1" dirty="0">
                <a:effectLst/>
                <a:latin typeface="Arial" panose="020B0604020202020204" pitchFamily="34" charset="0"/>
                <a:cs typeface="Arial" panose="020B0604020202020204" pitchFamily="34" charset="0"/>
              </a:rPr>
              <a:t>yours is the kingdom and the power</a:t>
            </a:r>
            <a:br>
              <a:rPr lang="en-US" i="1" dirty="0">
                <a:effectLst/>
                <a:latin typeface="Arial" panose="020B0604020202020204" pitchFamily="34" charset="0"/>
                <a:cs typeface="Arial" panose="020B0604020202020204" pitchFamily="34" charset="0"/>
              </a:rPr>
            </a:br>
            <a:r>
              <a:rPr lang="en-US" i="1" dirty="0">
                <a:effectLst/>
                <a:latin typeface="Arial" panose="020B0604020202020204" pitchFamily="34" charset="0"/>
                <a:cs typeface="Arial" panose="020B0604020202020204" pitchFamily="34" charset="0"/>
              </a:rPr>
              <a:t>	and the glory forever.  Amen”</a:t>
            </a: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
            </a:r>
            <a:br>
              <a:rPr lang="en-US" sz="3600" i="1" dirty="0">
                <a:effectLst/>
                <a:latin typeface="Arial" panose="020B0604020202020204" pitchFamily="34" charset="0"/>
                <a:cs typeface="Arial" panose="020B0604020202020204" pitchFamily="34" charset="0"/>
              </a:rPr>
            </a:br>
            <a:endParaRPr lang="en-US"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94159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Washed, Sanctified, Justified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Picture 1: Paul’s own testimony</a:t>
            </a:r>
          </a:p>
          <a:p>
            <a:pPr marL="633413" indent="-633413" eaLnBrk="1" hangingPunct="1">
              <a:spcBef>
                <a:spcPct val="0"/>
              </a:spcBef>
              <a:spcAft>
                <a:spcPts val="1800"/>
              </a:spcAft>
              <a:buNone/>
              <a:tabLst>
                <a:tab pos="633413" algn="l"/>
              </a:tabLst>
            </a:pPr>
            <a:r>
              <a:rPr lang="en-US" sz="3600" dirty="0">
                <a:effectLst/>
                <a:latin typeface="Arial" pitchFamily="34" charset="0"/>
              </a:rPr>
              <a:t>Picture 2: Answering the “Who do I </a:t>
            </a:r>
            <a:br>
              <a:rPr lang="en-US" sz="3600" dirty="0">
                <a:effectLst/>
                <a:latin typeface="Arial" pitchFamily="34" charset="0"/>
              </a:rPr>
            </a:br>
            <a:r>
              <a:rPr lang="en-US" sz="3600" dirty="0">
                <a:effectLst/>
                <a:latin typeface="Arial" pitchFamily="34" charset="0"/>
              </a:rPr>
              <a:t>belong to?” question</a:t>
            </a:r>
          </a:p>
          <a:p>
            <a:pPr marL="633413" indent="-633413" eaLnBrk="1" hangingPunct="1">
              <a:spcBef>
                <a:spcPct val="0"/>
              </a:spcBef>
              <a:spcAft>
                <a:spcPts val="1800"/>
              </a:spcAft>
              <a:buNone/>
              <a:tabLst>
                <a:tab pos="633413" algn="l"/>
              </a:tabLst>
            </a:pPr>
            <a:r>
              <a:rPr lang="en-US" sz="3600" dirty="0">
                <a:effectLst/>
                <a:latin typeface="Arial" pitchFamily="34" charset="0"/>
              </a:rPr>
              <a:t>Picture 3: Answering the “How do the </a:t>
            </a:r>
            <a:br>
              <a:rPr lang="en-US" sz="3600" dirty="0">
                <a:effectLst/>
                <a:latin typeface="Arial" pitchFamily="34" charset="0"/>
              </a:rPr>
            </a:br>
            <a:r>
              <a:rPr lang="en-US" sz="3600" dirty="0">
                <a:effectLst/>
                <a:latin typeface="Arial" pitchFamily="34" charset="0"/>
              </a:rPr>
              <a:t>‘some of us’ find peace with God?” </a:t>
            </a:r>
            <a:br>
              <a:rPr lang="en-US" sz="3600" dirty="0">
                <a:effectLst/>
                <a:latin typeface="Arial" pitchFamily="34" charset="0"/>
              </a:rPr>
            </a:br>
            <a:r>
              <a:rPr lang="en-US" sz="3600" dirty="0">
                <a:effectLst/>
                <a:latin typeface="Arial" pitchFamily="34" charset="0"/>
              </a:rPr>
              <a:t>question</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425696439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Washed, Sanctified, Justified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Picture 2: To whom do I belong?</a:t>
            </a:r>
          </a:p>
          <a:p>
            <a:pPr marL="7938" indent="-7938" algn="ctr" eaLnBrk="1" hangingPunct="1">
              <a:spcBef>
                <a:spcPct val="0"/>
              </a:spcBef>
              <a:spcAft>
                <a:spcPts val="600"/>
              </a:spcAft>
              <a:buNone/>
            </a:pPr>
            <a:r>
              <a:rPr lang="en-US" sz="3600" i="1" dirty="0">
                <a:effectLst/>
                <a:latin typeface="Arial" pitchFamily="34" charset="0"/>
              </a:rPr>
              <a:t>Flee sexual immorality . . . .</a:t>
            </a:r>
            <a:br>
              <a:rPr lang="en-US" sz="3600" i="1" dirty="0">
                <a:effectLst/>
                <a:latin typeface="Arial" pitchFamily="34" charset="0"/>
              </a:rPr>
            </a:br>
            <a:r>
              <a:rPr lang="en-US" sz="3600" i="1" dirty="0">
                <a:effectLst/>
                <a:latin typeface="Arial" pitchFamily="34" charset="0"/>
              </a:rPr>
              <a:t>Do you not know that your body</a:t>
            </a:r>
            <a:br>
              <a:rPr lang="en-US" sz="3600" i="1" dirty="0">
                <a:effectLst/>
                <a:latin typeface="Arial" pitchFamily="34" charset="0"/>
              </a:rPr>
            </a:br>
            <a:r>
              <a:rPr lang="en-US" sz="3600" i="1" dirty="0">
                <a:effectLst/>
                <a:latin typeface="Arial" pitchFamily="34" charset="0"/>
              </a:rPr>
              <a:t>is the temple of the Holy Spirit,</a:t>
            </a:r>
            <a:br>
              <a:rPr lang="en-US" sz="3600" i="1" dirty="0">
                <a:effectLst/>
                <a:latin typeface="Arial" pitchFamily="34" charset="0"/>
              </a:rPr>
            </a:br>
            <a:r>
              <a:rPr lang="en-US" sz="3600" i="1" dirty="0">
                <a:effectLst/>
                <a:latin typeface="Arial" pitchFamily="34" charset="0"/>
              </a:rPr>
              <a:t>who is in you, whom you have received</a:t>
            </a:r>
            <a:br>
              <a:rPr lang="en-US" sz="3600" i="1" dirty="0">
                <a:effectLst/>
                <a:latin typeface="Arial" pitchFamily="34" charset="0"/>
              </a:rPr>
            </a:br>
            <a:r>
              <a:rPr lang="en-US" sz="3600" i="1" dirty="0">
                <a:effectLst/>
                <a:latin typeface="Arial" pitchFamily="34" charset="0"/>
              </a:rPr>
              <a:t>from God?  You are your own,</a:t>
            </a:r>
            <a:br>
              <a:rPr lang="en-US" sz="3600" i="1" dirty="0">
                <a:effectLst/>
                <a:latin typeface="Arial" pitchFamily="34" charset="0"/>
              </a:rPr>
            </a:br>
            <a:r>
              <a:rPr lang="en-US" sz="3600" i="1" dirty="0">
                <a:effectLst/>
                <a:latin typeface="Arial" pitchFamily="34" charset="0"/>
              </a:rPr>
              <a:t>you were bought with a price.</a:t>
            </a:r>
          </a:p>
          <a:p>
            <a:pPr marL="7938" indent="-7938" algn="r" eaLnBrk="1" hangingPunct="1">
              <a:spcBef>
                <a:spcPct val="0"/>
              </a:spcBef>
              <a:spcAft>
                <a:spcPts val="1800"/>
              </a:spcAft>
              <a:buNone/>
            </a:pPr>
            <a:r>
              <a:rPr lang="en-US" sz="3600" dirty="0">
                <a:effectLst/>
                <a:latin typeface="Arial" pitchFamily="34" charset="0"/>
              </a:rPr>
              <a:t>1 Corinthians 6:18-20</a:t>
            </a: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767423426"/>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Washed, Sanctified, Justified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Picture 3: Finding peace with God</a:t>
            </a:r>
          </a:p>
          <a:p>
            <a:pPr marL="7938" indent="-7938" algn="ctr" eaLnBrk="1" hangingPunct="1">
              <a:spcBef>
                <a:spcPct val="0"/>
              </a:spcBef>
              <a:spcAft>
                <a:spcPts val="600"/>
              </a:spcAft>
              <a:buNone/>
            </a:pPr>
            <a:r>
              <a:rPr lang="en-US" sz="3600" i="1" dirty="0">
                <a:effectLst/>
                <a:latin typeface="Arial" pitchFamily="34" charset="0"/>
              </a:rPr>
              <a:t>Therefore, since we are justified</a:t>
            </a:r>
            <a:br>
              <a:rPr lang="en-US" sz="3600" i="1" dirty="0">
                <a:effectLst/>
                <a:latin typeface="Arial" pitchFamily="34" charset="0"/>
              </a:rPr>
            </a:br>
            <a:r>
              <a:rPr lang="en-US" sz="3600" i="1" dirty="0">
                <a:effectLst/>
                <a:latin typeface="Arial" pitchFamily="34" charset="0"/>
              </a:rPr>
              <a:t>through faith, we have </a:t>
            </a:r>
            <a:br>
              <a:rPr lang="en-US" sz="3600" i="1" dirty="0">
                <a:effectLst/>
                <a:latin typeface="Arial" pitchFamily="34" charset="0"/>
              </a:rPr>
            </a:br>
            <a:r>
              <a:rPr lang="en-US" sz="3600" i="1" dirty="0">
                <a:effectLst/>
                <a:latin typeface="Arial" pitchFamily="34" charset="0"/>
              </a:rPr>
              <a:t>peace with God through</a:t>
            </a:r>
            <a:br>
              <a:rPr lang="en-US" sz="3600" i="1" dirty="0">
                <a:effectLst/>
                <a:latin typeface="Arial" pitchFamily="34" charset="0"/>
              </a:rPr>
            </a:br>
            <a:r>
              <a:rPr lang="en-US" sz="3600" i="1" dirty="0">
                <a:effectLst/>
                <a:latin typeface="Arial" pitchFamily="34" charset="0"/>
              </a:rPr>
              <a:t>our Lord Jesus Christ.</a:t>
            </a:r>
          </a:p>
          <a:p>
            <a:pPr marL="7938" indent="-7938" algn="r" eaLnBrk="1" hangingPunct="1">
              <a:spcBef>
                <a:spcPct val="0"/>
              </a:spcBef>
              <a:spcAft>
                <a:spcPts val="1800"/>
              </a:spcAft>
              <a:buNone/>
            </a:pPr>
            <a:r>
              <a:rPr lang="en-US" sz="3600" dirty="0">
                <a:effectLst/>
                <a:latin typeface="Arial" pitchFamily="34" charset="0"/>
              </a:rPr>
              <a:t>Romans 5:1</a:t>
            </a: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1767423426"/>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600"/>
              </a:spcAft>
              <a:buNone/>
            </a:pPr>
            <a:r>
              <a:rPr lang="en-US" sz="4800" dirty="0">
                <a:effectLst/>
                <a:latin typeface="Arial" pitchFamily="34" charset="0"/>
              </a:rPr>
              <a:t> More “more and more” </a:t>
            </a:r>
            <a:endParaRPr lang="en-US" sz="3600" i="1" dirty="0">
              <a:effectLst/>
              <a:latin typeface="Arial" pitchFamily="34" charset="0"/>
            </a:endParaRPr>
          </a:p>
          <a:p>
            <a:pPr marL="7938" indent="-7938" algn="ctr" eaLnBrk="1" hangingPunct="1">
              <a:spcBef>
                <a:spcPct val="0"/>
              </a:spcBef>
              <a:spcAft>
                <a:spcPts val="600"/>
              </a:spcAft>
              <a:buNone/>
            </a:pPr>
            <a:r>
              <a:rPr lang="en-US" sz="3600" i="1" dirty="0">
                <a:effectLst/>
                <a:latin typeface="Arial" pitchFamily="34" charset="0"/>
              </a:rPr>
              <a:t>Finally, brothers, we instructed you</a:t>
            </a:r>
            <a:br>
              <a:rPr lang="en-US" sz="3600" i="1" dirty="0">
                <a:effectLst/>
                <a:latin typeface="Arial" pitchFamily="34" charset="0"/>
              </a:rPr>
            </a:br>
            <a:r>
              <a:rPr lang="en-US" sz="3600" i="1" dirty="0">
                <a:effectLst/>
                <a:latin typeface="Arial" pitchFamily="34" charset="0"/>
              </a:rPr>
              <a:t>how to live in order to please God, </a:t>
            </a:r>
            <a:br>
              <a:rPr lang="en-US" sz="3600" i="1" dirty="0">
                <a:effectLst/>
                <a:latin typeface="Arial" pitchFamily="34" charset="0"/>
              </a:rPr>
            </a:br>
            <a:r>
              <a:rPr lang="en-US" sz="3600" i="1" dirty="0">
                <a:effectLst/>
                <a:latin typeface="Arial" pitchFamily="34" charset="0"/>
              </a:rPr>
              <a:t>as in fact you are living.</a:t>
            </a:r>
            <a:br>
              <a:rPr lang="en-US" sz="3600" i="1" dirty="0">
                <a:effectLst/>
                <a:latin typeface="Arial" pitchFamily="34" charset="0"/>
              </a:rPr>
            </a:br>
            <a:r>
              <a:rPr lang="en-US" sz="3600" i="1" dirty="0">
                <a:effectLst/>
                <a:latin typeface="Arial" pitchFamily="34" charset="0"/>
              </a:rPr>
              <a:t>Now we ask and urge you in the Lord</a:t>
            </a:r>
            <a:br>
              <a:rPr lang="en-US" sz="3600" i="1" dirty="0">
                <a:effectLst/>
                <a:latin typeface="Arial" pitchFamily="34" charset="0"/>
              </a:rPr>
            </a:br>
            <a:r>
              <a:rPr lang="en-US" sz="3600" i="1" dirty="0">
                <a:effectLst/>
                <a:latin typeface="Arial" pitchFamily="34" charset="0"/>
              </a:rPr>
              <a:t>Jesus to doe this more and more.</a:t>
            </a:r>
            <a:br>
              <a:rPr lang="en-US" sz="3600" i="1" dirty="0">
                <a:effectLst/>
                <a:latin typeface="Arial" pitchFamily="34" charset="0"/>
              </a:rPr>
            </a:br>
            <a:r>
              <a:rPr lang="en-US" sz="3600" i="1" dirty="0">
                <a:effectLst/>
                <a:latin typeface="Arial" pitchFamily="34" charset="0"/>
              </a:rPr>
              <a:t>For you know the instructions we gave you</a:t>
            </a:r>
            <a:br>
              <a:rPr lang="en-US" sz="3600" i="1" dirty="0">
                <a:effectLst/>
                <a:latin typeface="Arial" pitchFamily="34" charset="0"/>
              </a:rPr>
            </a:br>
            <a:r>
              <a:rPr lang="en-US" sz="3600" i="1" dirty="0">
                <a:effectLst/>
                <a:latin typeface="Arial" pitchFamily="34" charset="0"/>
              </a:rPr>
              <a:t>by the authority of the Lord Jesus.</a:t>
            </a:r>
          </a:p>
          <a:p>
            <a:pPr marL="7938" indent="-7938" algn="r" eaLnBrk="1" hangingPunct="1">
              <a:spcBef>
                <a:spcPct val="0"/>
              </a:spcBef>
              <a:spcAft>
                <a:spcPts val="1800"/>
              </a:spcAft>
              <a:buNone/>
            </a:pPr>
            <a:r>
              <a:rPr lang="en-US" sz="3600" dirty="0">
                <a:effectLst/>
                <a:latin typeface="Arial" pitchFamily="34" charset="0"/>
              </a:rPr>
              <a:t>1 Thessalonians 4:1</a:t>
            </a: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44014863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More “more and more” </a:t>
            </a:r>
            <a:endParaRPr lang="en-US" sz="3600" i="1" dirty="0">
              <a:effectLst/>
              <a:latin typeface="Arial" pitchFamily="34" charset="0"/>
            </a:endParaRPr>
          </a:p>
          <a:p>
            <a:pPr marL="633413" indent="-633413" eaLnBrk="1" hangingPunct="1">
              <a:spcBef>
                <a:spcPct val="0"/>
              </a:spcBef>
              <a:spcAft>
                <a:spcPts val="1800"/>
              </a:spcAft>
              <a:buNone/>
              <a:tabLst>
                <a:tab pos="633413" algn="l"/>
              </a:tabLst>
            </a:pPr>
            <a:r>
              <a:rPr lang="en-US" sz="3600" dirty="0">
                <a:effectLst/>
                <a:latin typeface="Arial" pitchFamily="34" charset="0"/>
              </a:rPr>
              <a:t>1)	We start with a commitment to Scripture </a:t>
            </a:r>
          </a:p>
          <a:p>
            <a:pPr marL="633413" indent="-633413" eaLnBrk="1" hangingPunct="1">
              <a:spcBef>
                <a:spcPct val="0"/>
              </a:spcBef>
              <a:spcAft>
                <a:spcPts val="1800"/>
              </a:spcAft>
              <a:buNone/>
              <a:tabLst>
                <a:tab pos="633413" algn="l"/>
              </a:tabLst>
            </a:pPr>
            <a:r>
              <a:rPr lang="en-US" sz="3600" dirty="0">
                <a:effectLst/>
                <a:latin typeface="Arial" pitchFamily="34" charset="0"/>
              </a:rPr>
              <a:t>2)	We practice wisdom and </a:t>
            </a:r>
            <a:br>
              <a:rPr lang="en-US" sz="3600" dirty="0">
                <a:effectLst/>
                <a:latin typeface="Arial" pitchFamily="34" charset="0"/>
              </a:rPr>
            </a:br>
            <a:r>
              <a:rPr lang="en-US" sz="3600" dirty="0">
                <a:effectLst/>
                <a:latin typeface="Arial" pitchFamily="34" charset="0"/>
              </a:rPr>
              <a:t>hospitality</a:t>
            </a:r>
          </a:p>
          <a:p>
            <a:pPr marL="633413" indent="-633413" eaLnBrk="1" hangingPunct="1">
              <a:spcBef>
                <a:spcPct val="0"/>
              </a:spcBef>
              <a:spcAft>
                <a:spcPts val="600"/>
              </a:spcAft>
              <a:buNone/>
              <a:tabLst>
                <a:tab pos="633413" algn="l"/>
              </a:tabLst>
            </a:pPr>
            <a:r>
              <a:rPr lang="en-US" sz="3600" dirty="0">
                <a:effectLst/>
                <a:latin typeface="Arial" pitchFamily="34" charset="0"/>
              </a:rPr>
              <a:t>3)	We find solidarity in prayer</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233128384"/>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062045"/>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58374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5301889" cy="637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3975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1 Thessalonians 2:1-5 (p. 1838)</a:t>
            </a:r>
          </a:p>
          <a:p>
            <a:pPr marL="1588" indent="-1588">
              <a:buNone/>
            </a:pPr>
            <a:r>
              <a:rPr lang="en-US" sz="3600" i="1" dirty="0">
                <a:effectLst/>
                <a:latin typeface="Arial" pitchFamily="34" charset="0"/>
                <a:cs typeface="Arial" pitchFamily="34" charset="0"/>
              </a:rPr>
              <a:t>We loved you so much that we were delighted to share with not only the gospel of God, but our lives as well, because you had become so dear to us.</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689741316"/>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1 Thessalonians 2:10-12 (p. 1838)</a:t>
            </a:r>
          </a:p>
          <a:p>
            <a:pPr marL="1588" indent="-1588">
              <a:buNone/>
            </a:pPr>
            <a:r>
              <a:rPr lang="en-US" sz="3600" i="1" dirty="0">
                <a:effectLst/>
                <a:latin typeface="Arial" pitchFamily="34" charset="0"/>
                <a:cs typeface="Arial" pitchFamily="34" charset="0"/>
              </a:rPr>
              <a:t>You are witnesses, and so is God, of how holy, righteous and blameless we were among you who believed.  For you know that we dealt with you as a father deals with his own children, encouraging, comforting and urging you to live lives worthy of God, who calls you into his kingdom and glory.</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277801673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67669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Colossians 1:9-14 (p. 1838)</a:t>
            </a:r>
          </a:p>
          <a:p>
            <a:pPr marL="1588" indent="-1588">
              <a:buNone/>
            </a:pPr>
            <a:r>
              <a:rPr lang="en-US" sz="3600" i="1" dirty="0">
                <a:effectLst/>
                <a:latin typeface="Arial" pitchFamily="34" charset="0"/>
                <a:cs typeface="Arial" pitchFamily="34" charset="0"/>
              </a:rPr>
              <a:t>And we pray this in order that you may live a life worthy of the Lord, and may please him in every way:</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bearing fruit in every good work</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growing in the knowledge of God</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being strengthened with all power . .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giving thanks to the Father . . .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For he has rescued us from the dominion of </a:t>
            </a:r>
            <a:r>
              <a:rPr lang="en-US" sz="3600" i="1" dirty="0" err="1">
                <a:effectLst/>
                <a:latin typeface="Arial" pitchFamily="34" charset="0"/>
                <a:cs typeface="Arial" pitchFamily="34" charset="0"/>
              </a:rPr>
              <a:t>darkenss</a:t>
            </a:r>
            <a:r>
              <a:rPr lang="en-US" sz="3600" i="1" dirty="0">
                <a:effectLst/>
                <a:latin typeface="Arial" pitchFamily="34" charset="0"/>
                <a:cs typeface="Arial" pitchFamily="34" charset="0"/>
              </a:rPr>
              <a:t> and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704559126"/>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Colossians 1:9-14 (p. 1838)</a:t>
            </a:r>
          </a:p>
          <a:p>
            <a:pPr marL="1588" indent="-1588">
              <a:buNone/>
            </a:pPr>
            <a:r>
              <a:rPr lang="en-US" sz="3600" i="1" dirty="0">
                <a:effectLst/>
                <a:latin typeface="Arial" pitchFamily="34" charset="0"/>
                <a:cs typeface="Arial" pitchFamily="34" charset="0"/>
              </a:rPr>
              <a:t>For he has rescued us from the dominion of darkness and brought us into the kingdom of the Son he loves, in whom we have redemption, the forgiveness of sins.</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455358759"/>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1 Thessalonians 2:13-14  (p. 1838)</a:t>
            </a:r>
          </a:p>
          <a:p>
            <a:pPr marL="1588" indent="-1588">
              <a:buNone/>
            </a:pPr>
            <a:r>
              <a:rPr lang="en-US" sz="3600" i="1" dirty="0">
                <a:effectLst/>
                <a:latin typeface="Arial" pitchFamily="34" charset="0"/>
                <a:cs typeface="Arial" pitchFamily="34" charset="0"/>
              </a:rPr>
              <a:t>And we also thank God because you, when you received the word of God, which you heard from us, you accepted it not as the word of men, but as it actually is, the word of God, which is at work in you who believe.  For you, brothers, became imitators of God’s churches in Judea, which are in Christ Jesus . . .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3550136067"/>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1 Thessalonians 2:13-14  (p. 1838)</a:t>
            </a:r>
          </a:p>
          <a:p>
            <a:pPr marL="1588" indent="-1588">
              <a:buNone/>
            </a:pPr>
            <a:r>
              <a:rPr lang="en-US" sz="3600" i="1" dirty="0">
                <a:effectLst/>
                <a:latin typeface="Arial" pitchFamily="34" charset="0"/>
                <a:cs typeface="Arial" pitchFamily="34" charset="0"/>
              </a:rPr>
              <a:t>For you, brothers, became imitators of God’s churches in Judea, which are in Christ Jesus: You suffered from your own countrymen the same things those churches suffered from the Jews . . .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61955999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52134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amazement of eternal life</a:t>
            </a:r>
            <a:endParaRPr lang="en-US" sz="3600" i="1" dirty="0">
              <a:effectLst/>
              <a:latin typeface="Arial" pitchFamily="34" charset="0"/>
            </a:endParaRPr>
          </a:p>
          <a:p>
            <a:pPr marL="633413" indent="-633413" eaLnBrk="1" hangingPunct="1">
              <a:spcBef>
                <a:spcPct val="0"/>
              </a:spcBef>
              <a:spcAft>
                <a:spcPts val="600"/>
              </a:spcAft>
              <a:buNone/>
              <a:tabLst>
                <a:tab pos="633413" algn="l"/>
              </a:tabLst>
            </a:pPr>
            <a:r>
              <a:rPr lang="en-US" sz="3600" dirty="0">
                <a:effectLst/>
                <a:latin typeface="Arial" pitchFamily="34" charset="0"/>
              </a:rPr>
              <a:t> Amazement 1:</a:t>
            </a:r>
            <a:br>
              <a:rPr lang="en-US" sz="3600" dirty="0">
                <a:effectLst/>
                <a:latin typeface="Arial" pitchFamily="34" charset="0"/>
              </a:rPr>
            </a:br>
            <a:r>
              <a:rPr lang="en-US" sz="3600" dirty="0">
                <a:effectLst/>
                <a:latin typeface="Arial" pitchFamily="34" charset="0"/>
              </a:rPr>
              <a:t>This is just the kind of person who </a:t>
            </a:r>
            <a:br>
              <a:rPr lang="en-US" sz="3600" dirty="0">
                <a:effectLst/>
                <a:latin typeface="Arial" pitchFamily="34" charset="0"/>
              </a:rPr>
            </a:br>
            <a:r>
              <a:rPr lang="en-US" sz="3600" dirty="0">
                <a:effectLst/>
                <a:latin typeface="Arial" pitchFamily="34" charset="0"/>
              </a:rPr>
              <a:t>would make a great disciple</a:t>
            </a:r>
          </a:p>
          <a:p>
            <a:pPr marL="633413" indent="-633413" eaLnBrk="1" hangingPunct="1">
              <a:spcBef>
                <a:spcPct val="0"/>
              </a:spcBef>
              <a:spcAft>
                <a:spcPts val="600"/>
              </a:spcAft>
              <a:buNone/>
              <a:tabLst>
                <a:tab pos="633413" algn="l"/>
              </a:tabLst>
            </a:pPr>
            <a:r>
              <a:rPr lang="en-US" sz="3600" dirty="0">
                <a:effectLst/>
                <a:latin typeface="Arial" pitchFamily="34" charset="0"/>
              </a:rPr>
              <a:t> </a:t>
            </a:r>
          </a:p>
        </p:txBody>
      </p:sp>
    </p:spTree>
    <p:extLst>
      <p:ext uri="{BB962C8B-B14F-4D97-AF65-F5344CB8AC3E}">
        <p14:creationId xmlns:p14="http://schemas.microsoft.com/office/powerpoint/2010/main" val="306231725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amazement of eternal life</a:t>
            </a:r>
            <a:endParaRPr lang="en-US" sz="3600" i="1" dirty="0">
              <a:effectLst/>
              <a:latin typeface="Arial" pitchFamily="34" charset="0"/>
            </a:endParaRPr>
          </a:p>
          <a:p>
            <a:pPr marL="633413" indent="-633413" eaLnBrk="1" hangingPunct="1">
              <a:spcBef>
                <a:spcPct val="0"/>
              </a:spcBef>
              <a:spcAft>
                <a:spcPts val="600"/>
              </a:spcAft>
              <a:buNone/>
              <a:tabLst>
                <a:tab pos="633413" algn="l"/>
              </a:tabLst>
            </a:pPr>
            <a:r>
              <a:rPr lang="en-US" sz="3600" dirty="0">
                <a:effectLst/>
                <a:latin typeface="Arial" pitchFamily="34" charset="0"/>
              </a:rPr>
              <a:t> Amazement 1:</a:t>
            </a:r>
            <a:br>
              <a:rPr lang="en-US" sz="3600" dirty="0">
                <a:effectLst/>
                <a:latin typeface="Arial" pitchFamily="34" charset="0"/>
              </a:rPr>
            </a:br>
            <a:r>
              <a:rPr lang="en-US" sz="3600" dirty="0">
                <a:effectLst/>
                <a:latin typeface="Arial" pitchFamily="34" charset="0"/>
              </a:rPr>
              <a:t>This is just the kind of person who </a:t>
            </a:r>
            <a:br>
              <a:rPr lang="en-US" sz="3600" dirty="0">
                <a:effectLst/>
                <a:latin typeface="Arial" pitchFamily="34" charset="0"/>
              </a:rPr>
            </a:br>
            <a:r>
              <a:rPr lang="en-US" sz="3600" dirty="0">
                <a:effectLst/>
                <a:latin typeface="Arial" pitchFamily="34" charset="0"/>
              </a:rPr>
              <a:t>would make a great disciple</a:t>
            </a:r>
          </a:p>
          <a:p>
            <a:pPr marL="633413" indent="-633413" eaLnBrk="1" hangingPunct="1">
              <a:spcBef>
                <a:spcPct val="0"/>
              </a:spcBef>
              <a:spcAft>
                <a:spcPts val="600"/>
              </a:spcAft>
              <a:buNone/>
              <a:tabLst>
                <a:tab pos="633413" algn="l"/>
              </a:tabLst>
            </a:pPr>
            <a:r>
              <a:rPr lang="en-US" sz="3600" dirty="0">
                <a:effectLst/>
                <a:latin typeface="Arial" pitchFamily="34" charset="0"/>
              </a:rPr>
              <a:t> Amazement 2:	</a:t>
            </a:r>
            <a:br>
              <a:rPr lang="en-US" sz="3600" dirty="0">
                <a:effectLst/>
                <a:latin typeface="Arial" pitchFamily="34" charset="0"/>
              </a:rPr>
            </a:br>
            <a:r>
              <a:rPr lang="en-US" sz="3600" dirty="0">
                <a:effectLst/>
                <a:latin typeface="Arial" pitchFamily="34" charset="0"/>
              </a:rPr>
              <a:t>How is anyone going to be saved?</a:t>
            </a:r>
          </a:p>
        </p:txBody>
      </p:sp>
    </p:spTree>
    <p:extLst>
      <p:ext uri="{BB962C8B-B14F-4D97-AF65-F5344CB8AC3E}">
        <p14:creationId xmlns:p14="http://schemas.microsoft.com/office/powerpoint/2010/main" val="462545150"/>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The amazement of eternal life</a:t>
            </a:r>
            <a:endParaRPr lang="en-US" sz="3600" i="1" dirty="0">
              <a:effectLst/>
              <a:latin typeface="Arial" pitchFamily="34" charset="0"/>
            </a:endParaRPr>
          </a:p>
          <a:p>
            <a:pPr marL="633413" indent="-633413" eaLnBrk="1" hangingPunct="1">
              <a:spcBef>
                <a:spcPct val="0"/>
              </a:spcBef>
              <a:spcAft>
                <a:spcPts val="600"/>
              </a:spcAft>
              <a:buNone/>
              <a:tabLst>
                <a:tab pos="633413" algn="l"/>
              </a:tabLst>
            </a:pPr>
            <a:r>
              <a:rPr lang="en-US" sz="3600" dirty="0">
                <a:effectLst/>
                <a:latin typeface="Arial" pitchFamily="34" charset="0"/>
              </a:rPr>
              <a:t>1)	Eternal life and entering the kingdom</a:t>
            </a:r>
            <a:br>
              <a:rPr lang="en-US" sz="3600" dirty="0">
                <a:effectLst/>
                <a:latin typeface="Arial" pitchFamily="34" charset="0"/>
              </a:rPr>
            </a:br>
            <a:r>
              <a:rPr lang="en-US" sz="3600" dirty="0">
                <a:effectLst/>
                <a:latin typeface="Arial" pitchFamily="34" charset="0"/>
              </a:rPr>
              <a:t>of God are two ways to experience</a:t>
            </a:r>
            <a:br>
              <a:rPr lang="en-US" sz="3600" dirty="0">
                <a:effectLst/>
                <a:latin typeface="Arial" pitchFamily="34" charset="0"/>
              </a:rPr>
            </a:br>
            <a:r>
              <a:rPr lang="en-US" sz="3600" dirty="0">
                <a:effectLst/>
                <a:latin typeface="Arial" pitchFamily="34" charset="0"/>
              </a:rPr>
              <a:t>salvation, and rich people aren’t the </a:t>
            </a:r>
            <a:br>
              <a:rPr lang="en-US" sz="3600" dirty="0">
                <a:effectLst/>
                <a:latin typeface="Arial" pitchFamily="34" charset="0"/>
              </a:rPr>
            </a:br>
            <a:r>
              <a:rPr lang="en-US" sz="3600" dirty="0">
                <a:effectLst/>
                <a:latin typeface="Arial" pitchFamily="34" charset="0"/>
              </a:rPr>
              <a:t>only ones who need Jesus’ righteousness</a:t>
            </a:r>
          </a:p>
          <a:p>
            <a:pPr marL="633413" indent="-633413" eaLnBrk="1" hangingPunct="1">
              <a:spcBef>
                <a:spcPct val="0"/>
              </a:spcBef>
              <a:spcAft>
                <a:spcPts val="600"/>
              </a:spcAft>
              <a:buNone/>
              <a:tabLst>
                <a:tab pos="633413" algn="l"/>
              </a:tabLst>
            </a:pPr>
            <a:r>
              <a:rPr lang="en-US" sz="3600" dirty="0">
                <a:effectLst/>
                <a:latin typeface="Arial" pitchFamily="34" charset="0"/>
              </a:rPr>
              <a:t>2)	Matthew ends this encounter by </a:t>
            </a:r>
            <a:br>
              <a:rPr lang="en-US" sz="3600" dirty="0">
                <a:effectLst/>
                <a:latin typeface="Arial" pitchFamily="34" charset="0"/>
              </a:rPr>
            </a:br>
            <a:r>
              <a:rPr lang="en-US" sz="3600" dirty="0">
                <a:effectLst/>
                <a:latin typeface="Arial" pitchFamily="34" charset="0"/>
              </a:rPr>
              <a:t>showing just how much I depend on </a:t>
            </a:r>
            <a:br>
              <a:rPr lang="en-US" sz="3600" dirty="0">
                <a:effectLst/>
                <a:latin typeface="Arial" pitchFamily="34" charset="0"/>
              </a:rPr>
            </a:br>
            <a:r>
              <a:rPr lang="en-US" sz="3600" dirty="0">
                <a:effectLst/>
                <a:latin typeface="Arial" pitchFamily="34" charset="0"/>
              </a:rPr>
              <a:t>God’s generosity (Matthew 20:1-16)</a:t>
            </a:r>
          </a:p>
        </p:txBody>
      </p:sp>
    </p:spTree>
    <p:extLst>
      <p:ext uri="{BB962C8B-B14F-4D97-AF65-F5344CB8AC3E}">
        <p14:creationId xmlns:p14="http://schemas.microsoft.com/office/powerpoint/2010/main" val="1460328007"/>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Messiah lessons</a:t>
            </a:r>
            <a:endParaRPr lang="en-US" sz="3600" i="1" dirty="0">
              <a:effectLst/>
              <a:latin typeface="Arial" pitchFamily="34" charset="0"/>
            </a:endParaRPr>
          </a:p>
          <a:p>
            <a:pPr marL="0" indent="0" algn="ctr" eaLnBrk="1" hangingPunct="1">
              <a:spcBef>
                <a:spcPct val="0"/>
              </a:spcBef>
              <a:spcAft>
                <a:spcPts val="0"/>
              </a:spcAft>
              <a:buNone/>
              <a:tabLst>
                <a:tab pos="746125" algn="l"/>
              </a:tabLst>
            </a:pPr>
            <a:r>
              <a:rPr lang="en-US" sz="3600" i="1" dirty="0">
                <a:effectLst/>
                <a:latin typeface="Arial" pitchFamily="34" charset="0"/>
              </a:rPr>
              <a:t>“Not so with you.  Instead,</a:t>
            </a:r>
            <a:br>
              <a:rPr lang="en-US" sz="3600" i="1" dirty="0">
                <a:effectLst/>
                <a:latin typeface="Arial" pitchFamily="34" charset="0"/>
              </a:rPr>
            </a:br>
            <a:r>
              <a:rPr lang="en-US" sz="3600" i="1" dirty="0">
                <a:effectLst/>
                <a:latin typeface="Arial" pitchFamily="34" charset="0"/>
              </a:rPr>
              <a:t>whoever wants to become great among you must be your servant, and whoever wants to be first must be the slave of all.  For even the Son of Man did come to be served but to serve, and to give his life as a ransom for many”</a:t>
            </a:r>
          </a:p>
          <a:p>
            <a:pPr marL="0" indent="0" algn="r" eaLnBrk="1" hangingPunct="1">
              <a:spcBef>
                <a:spcPct val="0"/>
              </a:spcBef>
              <a:spcAft>
                <a:spcPts val="1800"/>
              </a:spcAft>
              <a:buNone/>
              <a:tabLst>
                <a:tab pos="746125" algn="l"/>
              </a:tabLst>
            </a:pPr>
            <a:r>
              <a:rPr lang="en-US" sz="3600" dirty="0">
                <a:effectLst/>
                <a:latin typeface="Arial" pitchFamily="34" charset="0"/>
              </a:rPr>
              <a:t>Mark 10:42-45</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4205257995"/>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Messiah lessons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1)	Jesus is going to reveal Messiah’s </a:t>
            </a:r>
            <a:br>
              <a:rPr lang="en-US" sz="3600" dirty="0">
                <a:effectLst/>
                <a:latin typeface="Arial" pitchFamily="34" charset="0"/>
              </a:rPr>
            </a:br>
            <a:r>
              <a:rPr lang="en-US" sz="3600" dirty="0">
                <a:effectLst/>
                <a:latin typeface="Arial" pitchFamily="34" charset="0"/>
              </a:rPr>
              <a:t>	love in ways that will be even more</a:t>
            </a:r>
            <a:br>
              <a:rPr lang="en-US" sz="3600" dirty="0">
                <a:effectLst/>
                <a:latin typeface="Arial" pitchFamily="34" charset="0"/>
              </a:rPr>
            </a:br>
            <a:r>
              <a:rPr lang="en-US" sz="3600" dirty="0">
                <a:effectLst/>
                <a:latin typeface="Arial" pitchFamily="34" charset="0"/>
              </a:rPr>
              <a:t>	amazing</a:t>
            </a:r>
          </a:p>
          <a:p>
            <a:pPr marL="0" indent="0" algn="ctr" eaLnBrk="1" hangingPunct="1">
              <a:spcBef>
                <a:spcPct val="0"/>
              </a:spcBef>
              <a:spcAft>
                <a:spcPts val="0"/>
              </a:spcAft>
              <a:buNone/>
              <a:tabLst>
                <a:tab pos="746125" algn="l"/>
              </a:tabLst>
            </a:pPr>
            <a:r>
              <a:rPr lang="en-US" sz="3600" i="1" dirty="0">
                <a:effectLst/>
                <a:latin typeface="Arial" pitchFamily="34" charset="0"/>
              </a:rPr>
              <a:t>But God demonstrates his own love</a:t>
            </a:r>
            <a:br>
              <a:rPr lang="en-US" sz="3600" i="1" dirty="0">
                <a:effectLst/>
                <a:latin typeface="Arial" pitchFamily="34" charset="0"/>
              </a:rPr>
            </a:br>
            <a:r>
              <a:rPr lang="en-US" sz="3600" i="1" dirty="0">
                <a:effectLst/>
                <a:latin typeface="Arial" pitchFamily="34" charset="0"/>
              </a:rPr>
              <a:t>for us in this:  While we were still </a:t>
            </a:r>
            <a:br>
              <a:rPr lang="en-US" sz="3600" i="1" dirty="0">
                <a:effectLst/>
                <a:latin typeface="Arial" pitchFamily="34" charset="0"/>
              </a:rPr>
            </a:br>
            <a:r>
              <a:rPr lang="en-US" sz="3600" i="1" dirty="0">
                <a:effectLst/>
                <a:latin typeface="Arial" pitchFamily="34" charset="0"/>
              </a:rPr>
              <a:t>sinners, Christ died for us.</a:t>
            </a:r>
          </a:p>
          <a:p>
            <a:pPr marL="0" indent="0" algn="r" eaLnBrk="1" hangingPunct="1">
              <a:spcBef>
                <a:spcPct val="0"/>
              </a:spcBef>
              <a:spcAft>
                <a:spcPts val="1800"/>
              </a:spcAft>
              <a:buNone/>
              <a:tabLst>
                <a:tab pos="746125" algn="l"/>
              </a:tabLst>
            </a:pPr>
            <a:r>
              <a:rPr lang="en-US" sz="3600" dirty="0">
                <a:effectLst/>
                <a:latin typeface="Arial" pitchFamily="34" charset="0"/>
              </a:rPr>
              <a:t>Romans 5:8</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166715710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0604190-30D0-7FD6-A426-F771B1B2C215}"/>
              </a:ext>
            </a:extLst>
          </p:cNvPr>
          <p:cNvPicPr>
            <a:picLocks noChangeAspect="1"/>
          </p:cNvPicPr>
          <p:nvPr/>
        </p:nvPicPr>
        <p:blipFill>
          <a:blip r:embed="rId2"/>
          <a:stretch>
            <a:fillRect/>
          </a:stretch>
        </p:blipFill>
        <p:spPr>
          <a:xfrm>
            <a:off x="304800" y="3124200"/>
            <a:ext cx="6368143" cy="3566160"/>
          </a:xfrm>
          <a:prstGeom prst="rect">
            <a:avLst/>
          </a:prstGeom>
        </p:spPr>
      </p:pic>
      <p:pic>
        <p:nvPicPr>
          <p:cNvPr id="3" name="Picture 2">
            <a:extLst>
              <a:ext uri="{FF2B5EF4-FFF2-40B4-BE49-F238E27FC236}">
                <a16:creationId xmlns:a16="http://schemas.microsoft.com/office/drawing/2014/main" xmlns="" id="{DEBAC624-CBDF-D8C8-BBF4-B13068090845}"/>
              </a:ext>
            </a:extLst>
          </p:cNvPr>
          <p:cNvPicPr>
            <a:picLocks noChangeAspect="1"/>
          </p:cNvPicPr>
          <p:nvPr/>
        </p:nvPicPr>
        <p:blipFill>
          <a:blip r:embed="rId3"/>
          <a:stretch>
            <a:fillRect/>
          </a:stretch>
        </p:blipFill>
        <p:spPr>
          <a:xfrm>
            <a:off x="5257800" y="242208"/>
            <a:ext cx="3581400" cy="3581400"/>
          </a:xfrm>
          <a:prstGeom prst="rect">
            <a:avLst/>
          </a:prstGeom>
        </p:spPr>
      </p:pic>
    </p:spTree>
    <p:extLst>
      <p:ext uri="{BB962C8B-B14F-4D97-AF65-F5344CB8AC3E}">
        <p14:creationId xmlns:p14="http://schemas.microsoft.com/office/powerpoint/2010/main" val="4259028673"/>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Messiah lessons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2)	We learn some surprises about </a:t>
            </a:r>
            <a:br>
              <a:rPr lang="en-US" sz="3600" dirty="0">
                <a:effectLst/>
                <a:latin typeface="Arial" pitchFamily="34" charset="0"/>
              </a:rPr>
            </a:br>
            <a:r>
              <a:rPr lang="en-US" sz="3600" dirty="0">
                <a:effectLst/>
                <a:latin typeface="Arial" pitchFamily="34" charset="0"/>
              </a:rPr>
              <a:t>	Messiah-followers</a:t>
            </a:r>
          </a:p>
          <a:p>
            <a:pPr marL="0" indent="0" algn="ctr" eaLnBrk="1" hangingPunct="1">
              <a:spcBef>
                <a:spcPct val="0"/>
              </a:spcBef>
              <a:spcAft>
                <a:spcPts val="0"/>
              </a:spcAft>
              <a:buNone/>
              <a:tabLst>
                <a:tab pos="746125" algn="l"/>
              </a:tabLst>
            </a:pPr>
            <a:r>
              <a:rPr lang="en-US" sz="3600" i="1" dirty="0">
                <a:effectLst/>
                <a:latin typeface="Arial" pitchFamily="34" charset="0"/>
              </a:rPr>
              <a:t>“I tell you the truthy, no one who left home . . . for me and the gospel will fail to receive a hundred times as much in the present age . . . and with them </a:t>
            </a:r>
            <a:br>
              <a:rPr lang="en-US" sz="3600" i="1" dirty="0">
                <a:effectLst/>
                <a:latin typeface="Arial" pitchFamily="34" charset="0"/>
              </a:rPr>
            </a:br>
            <a:r>
              <a:rPr lang="en-US" sz="3600" i="1" dirty="0">
                <a:effectLst/>
                <a:latin typeface="Arial" pitchFamily="34" charset="0"/>
              </a:rPr>
              <a:t>persecutions) and in the age to come, eternal life.</a:t>
            </a:r>
          </a:p>
          <a:p>
            <a:pPr marL="0" indent="0" algn="r" eaLnBrk="1" hangingPunct="1">
              <a:spcBef>
                <a:spcPct val="0"/>
              </a:spcBef>
              <a:spcAft>
                <a:spcPts val="1800"/>
              </a:spcAft>
              <a:buNone/>
              <a:tabLst>
                <a:tab pos="746125" algn="l"/>
              </a:tabLst>
            </a:pPr>
            <a:r>
              <a:rPr lang="en-US" sz="3600" dirty="0">
                <a:effectLst/>
                <a:latin typeface="Arial" pitchFamily="34" charset="0"/>
              </a:rPr>
              <a:t>Mark 10:29-31</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367692388"/>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533400"/>
            <a:ext cx="8839200" cy="61722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800"/>
              </a:spcAft>
              <a:buNone/>
            </a:pPr>
            <a:r>
              <a:rPr lang="en-US" sz="4800" dirty="0">
                <a:effectLst/>
                <a:latin typeface="Arial" pitchFamily="34" charset="0"/>
              </a:rPr>
              <a:t> Messiah lessons</a:t>
            </a:r>
            <a:endParaRPr lang="en-US" sz="3600" i="1" dirty="0">
              <a:effectLst/>
              <a:latin typeface="Arial" pitchFamily="34" charset="0"/>
            </a:endParaRPr>
          </a:p>
          <a:p>
            <a:pPr marL="0" indent="0" eaLnBrk="1" hangingPunct="1">
              <a:spcBef>
                <a:spcPct val="0"/>
              </a:spcBef>
              <a:spcAft>
                <a:spcPts val="1200"/>
              </a:spcAft>
              <a:buNone/>
              <a:tabLst>
                <a:tab pos="746125" algn="l"/>
              </a:tabLst>
            </a:pPr>
            <a:r>
              <a:rPr lang="en-US" sz="3600" dirty="0">
                <a:effectLst/>
                <a:latin typeface="Arial" pitchFamily="34" charset="0"/>
              </a:rPr>
              <a:t> 3)	Jesus’ love allows us to discern</a:t>
            </a:r>
            <a:br>
              <a:rPr lang="en-US" sz="3600" dirty="0">
                <a:effectLst/>
                <a:latin typeface="Arial" pitchFamily="34" charset="0"/>
              </a:rPr>
            </a:br>
            <a:r>
              <a:rPr lang="en-US" sz="3600" dirty="0">
                <a:effectLst/>
                <a:latin typeface="Arial" pitchFamily="34" charset="0"/>
              </a:rPr>
              <a:t>	the “rubbish”</a:t>
            </a:r>
          </a:p>
          <a:p>
            <a:pPr marL="0" indent="0" algn="ctr" eaLnBrk="1" hangingPunct="1">
              <a:spcBef>
                <a:spcPct val="0"/>
              </a:spcBef>
              <a:spcAft>
                <a:spcPts val="0"/>
              </a:spcAft>
              <a:buNone/>
              <a:tabLst>
                <a:tab pos="746125" algn="l"/>
              </a:tabLst>
            </a:pPr>
            <a:r>
              <a:rPr lang="en-US" sz="3600" i="1" dirty="0">
                <a:effectLst/>
                <a:latin typeface="Arial" pitchFamily="34" charset="0"/>
              </a:rPr>
              <a:t>But whatever was to my profit I now consider loss for the sake of Christ . . . .</a:t>
            </a:r>
            <a:br>
              <a:rPr lang="en-US" sz="3600" i="1" dirty="0">
                <a:effectLst/>
                <a:latin typeface="Arial" pitchFamily="34" charset="0"/>
              </a:rPr>
            </a:br>
            <a:r>
              <a:rPr lang="en-US" sz="3600" i="1" dirty="0">
                <a:effectLst/>
                <a:latin typeface="Arial" pitchFamily="34" charset="0"/>
              </a:rPr>
              <a:t>I consider them rubbish that I may gain Christ and be found in him, not having </a:t>
            </a:r>
            <a:br>
              <a:rPr lang="en-US" sz="3600" i="1" dirty="0">
                <a:effectLst/>
                <a:latin typeface="Arial" pitchFamily="34" charset="0"/>
              </a:rPr>
            </a:br>
            <a:r>
              <a:rPr lang="en-US" sz="3600" i="1" dirty="0">
                <a:effectLst/>
                <a:latin typeface="Arial" pitchFamily="34" charset="0"/>
              </a:rPr>
              <a:t>a righteousness of my own . . . .</a:t>
            </a:r>
          </a:p>
          <a:p>
            <a:pPr marL="0" indent="0" algn="r" eaLnBrk="1" hangingPunct="1">
              <a:spcBef>
                <a:spcPct val="0"/>
              </a:spcBef>
              <a:spcAft>
                <a:spcPts val="1800"/>
              </a:spcAft>
              <a:buNone/>
              <a:tabLst>
                <a:tab pos="746125" algn="l"/>
              </a:tabLst>
            </a:pPr>
            <a:r>
              <a:rPr lang="en-US" sz="3600" dirty="0">
                <a:effectLst/>
                <a:latin typeface="Arial" pitchFamily="34" charset="0"/>
              </a:rPr>
              <a:t>Philippians 3:7-11</a:t>
            </a:r>
          </a:p>
          <a:p>
            <a:pPr marL="0" indent="0" eaLnBrk="1" hangingPunct="1">
              <a:spcBef>
                <a:spcPct val="0"/>
              </a:spcBef>
              <a:spcAft>
                <a:spcPts val="1800"/>
              </a:spcAft>
              <a:buNone/>
              <a:tabLst>
                <a:tab pos="746125" algn="l"/>
              </a:tabLst>
            </a:pPr>
            <a:r>
              <a:rPr lang="en-US" sz="3600" dirty="0">
                <a:effectLst/>
                <a:latin typeface="Arial" pitchFamily="34" charset="0"/>
              </a:rPr>
              <a:t>	</a:t>
            </a:r>
          </a:p>
          <a:p>
            <a:pPr marL="0" indent="0" algn="r" eaLnBrk="1" hangingPunct="1">
              <a:spcBef>
                <a:spcPct val="0"/>
              </a:spcBef>
              <a:spcAft>
                <a:spcPts val="1200"/>
              </a:spcAft>
              <a:buNone/>
            </a:pPr>
            <a:endParaRPr lang="en-US" sz="3600"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2174183583"/>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52439"/>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384110"/>
            <a:ext cx="8839200" cy="6324600"/>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eaLnBrk="1" hangingPunct="1">
              <a:spcBef>
                <a:spcPct val="0"/>
              </a:spcBef>
              <a:spcAft>
                <a:spcPts val="600"/>
              </a:spcAft>
              <a:buNone/>
            </a:pPr>
            <a:r>
              <a:rPr lang="en-US" sz="4000" dirty="0">
                <a:effectLst/>
                <a:latin typeface="Arial" pitchFamily="34" charset="0"/>
              </a:rPr>
              <a:t>Philippians 2:14 (p. 1828)</a:t>
            </a:r>
            <a:endParaRPr lang="en-US" sz="4000" i="1" dirty="0">
              <a:effectLst/>
              <a:latin typeface="Arial" pitchFamily="34" charset="0"/>
            </a:endParaRPr>
          </a:p>
          <a:p>
            <a:pPr marL="0" indent="0" eaLnBrk="1" hangingPunct="1">
              <a:spcBef>
                <a:spcPct val="0"/>
              </a:spcBef>
              <a:spcAft>
                <a:spcPts val="1800"/>
              </a:spcAft>
              <a:buNone/>
            </a:pPr>
            <a:r>
              <a:rPr lang="en-US" sz="3600" i="1" dirty="0">
                <a:effectLst/>
                <a:latin typeface="Arial" pitchFamily="34" charset="0"/>
              </a:rPr>
              <a:t>Do everything without complaining or arguing, so that you become blameless and pure, children of God without fault in a crooked and depraved generation . . . .</a:t>
            </a:r>
          </a:p>
          <a:p>
            <a:pPr marL="0" indent="0" eaLnBrk="1" hangingPunct="1">
              <a:spcBef>
                <a:spcPct val="0"/>
              </a:spcBef>
              <a:spcAft>
                <a:spcPts val="600"/>
              </a:spcAft>
              <a:buNone/>
            </a:pPr>
            <a:r>
              <a:rPr lang="en-US" sz="4000" dirty="0">
                <a:effectLst/>
                <a:latin typeface="Arial" pitchFamily="34" charset="0"/>
              </a:rPr>
              <a:t>1 Peter 4:9 (p. 1891)</a:t>
            </a:r>
          </a:p>
          <a:p>
            <a:pPr marL="0" indent="0" eaLnBrk="1" hangingPunct="1">
              <a:spcBef>
                <a:spcPct val="0"/>
              </a:spcBef>
              <a:spcAft>
                <a:spcPts val="1800"/>
              </a:spcAft>
              <a:buNone/>
            </a:pPr>
            <a:r>
              <a:rPr lang="en-US" sz="3600" i="1" dirty="0">
                <a:effectLst/>
                <a:latin typeface="Arial" pitchFamily="34" charset="0"/>
              </a:rPr>
              <a:t>Offer hospitality to one another without grumbling.  Each one should use whatever gift he has received to serve others, faithfully administer God’s grace . . . .</a:t>
            </a:r>
          </a:p>
          <a:p>
            <a:pPr marL="0" indent="0" eaLnBrk="1" hangingPunct="1">
              <a:spcBef>
                <a:spcPct val="0"/>
              </a:spcBef>
              <a:spcAft>
                <a:spcPts val="1200"/>
              </a:spcAft>
              <a:buNone/>
            </a:pPr>
            <a:endParaRPr lang="en-US" sz="3600" i="1" dirty="0">
              <a:effectLst/>
              <a:latin typeface="Arial" pitchFamily="34" charset="0"/>
            </a:endParaRPr>
          </a:p>
          <a:p>
            <a:pPr marL="0" indent="0" algn="ctr" eaLnBrk="1" hangingPunct="1">
              <a:spcBef>
                <a:spcPct val="0"/>
              </a:spcBef>
              <a:spcAft>
                <a:spcPts val="1200"/>
              </a:spcAft>
              <a:buFont typeface="Wingdings" pitchFamily="2" charset="2"/>
              <a:buNone/>
            </a:pPr>
            <a:endParaRPr lang="en-US" sz="4000" dirty="0">
              <a:effectLst/>
              <a:latin typeface="Arial" pitchFamily="34" charset="0"/>
            </a:endParaRPr>
          </a:p>
        </p:txBody>
      </p:sp>
    </p:spTree>
    <p:extLst>
      <p:ext uri="{BB962C8B-B14F-4D97-AF65-F5344CB8AC3E}">
        <p14:creationId xmlns:p14="http://schemas.microsoft.com/office/powerpoint/2010/main" val="3188524458"/>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533400"/>
            <a:ext cx="8839200" cy="6172200"/>
          </a:xfrm>
          <a:noFill/>
        </p:spPr>
        <p:txBody>
          <a:bodyPr/>
          <a:lstStyle/>
          <a:p>
            <a:pPr marL="0" indent="0" eaLnBrk="1" hangingPunct="1">
              <a:spcBef>
                <a:spcPts val="600"/>
              </a:spcBef>
              <a:buNone/>
              <a:tabLst>
                <a:tab pos="228600" algn="l"/>
              </a:tabLst>
            </a:pPr>
            <a:r>
              <a:rPr lang="en-US" sz="4000" dirty="0">
                <a:effectLst/>
                <a:latin typeface="Arial" pitchFamily="34" charset="0"/>
              </a:rPr>
              <a:t>Genesis 2:19-25 (p. 4)</a:t>
            </a:r>
          </a:p>
          <a:p>
            <a:pPr marL="1588" indent="-1588">
              <a:buNone/>
            </a:pPr>
            <a:r>
              <a:rPr lang="en-US" sz="3600" i="1" dirty="0">
                <a:effectLst/>
                <a:latin typeface="Arial" pitchFamily="34" charset="0"/>
                <a:cs typeface="Arial" pitchFamily="34" charset="0"/>
              </a:rPr>
              <a:t>Now the Lord God had formed out of the ground all of the beasts of the field and all the birds of the air.  He brought them to the man to see what he would name </a:t>
            </a:r>
            <a:br>
              <a:rPr lang="en-US" sz="3600" i="1" dirty="0">
                <a:effectLst/>
                <a:latin typeface="Arial" pitchFamily="34" charset="0"/>
                <a:cs typeface="Arial" pitchFamily="34" charset="0"/>
              </a:rPr>
            </a:br>
            <a:r>
              <a:rPr lang="en-US" sz="3600" i="1" dirty="0">
                <a:effectLst/>
                <a:latin typeface="Arial" pitchFamily="34" charset="0"/>
                <a:cs typeface="Arial" pitchFamily="34" charset="0"/>
              </a:rPr>
              <a:t>them . . . .  But for Adam no suitable helper was found.</a:t>
            </a:r>
            <a:br>
              <a:rPr lang="en-US" sz="3600" i="1" dirty="0">
                <a:effectLst/>
                <a:latin typeface="Arial" pitchFamily="34" charset="0"/>
                <a:cs typeface="Arial" pitchFamily="34" charset="0"/>
              </a:rPr>
            </a:br>
            <a:endParaRPr lang="en-US" sz="3600" i="1" dirty="0">
              <a:effectLst/>
              <a:latin typeface="Arial" pitchFamily="34" charset="0"/>
              <a:cs typeface="Arial" pitchFamily="34" charset="0"/>
            </a:endParaRPr>
          </a:p>
        </p:txBody>
      </p:sp>
    </p:spTree>
    <p:extLst>
      <p:ext uri="{BB962C8B-B14F-4D97-AF65-F5344CB8AC3E}">
        <p14:creationId xmlns:p14="http://schemas.microsoft.com/office/powerpoint/2010/main" val="1679680864"/>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3600" b="0" i="1" dirty="0">
                <a:solidFill>
                  <a:schemeClr val="tx1"/>
                </a:solidFill>
                <a:effectLst/>
                <a:latin typeface="Arial" pitchFamily="34" charset="0"/>
              </a:rPr>
              <a:t>Heidelberg Catechism</a:t>
            </a:r>
            <a:r>
              <a:rPr lang="en-US" sz="3600" b="0" dirty="0">
                <a:solidFill>
                  <a:schemeClr val="tx1"/>
                </a:solidFill>
                <a:effectLst/>
                <a:latin typeface="Arial" pitchFamily="34" charset="0"/>
              </a:rPr>
              <a:t>, Lord’s Day 25</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Q 66.  What are sacraments?</a:t>
            </a:r>
          </a:p>
          <a:p>
            <a:pPr marL="573088" indent="-573088">
              <a:buNone/>
            </a:pPr>
            <a:r>
              <a:rPr lang="en-US" dirty="0">
                <a:effectLst/>
                <a:latin typeface="Arial" pitchFamily="34" charset="0"/>
                <a:cs typeface="Arial" pitchFamily="34" charset="0"/>
              </a:rPr>
              <a:t>A.  Sacraments are holy signs for us to see.</a:t>
            </a:r>
          </a:p>
          <a:p>
            <a:pPr marL="573088" indent="-573088">
              <a:buNone/>
            </a:pPr>
            <a:r>
              <a:rPr lang="en-US" dirty="0">
                <a:effectLst/>
                <a:latin typeface="Arial" pitchFamily="34" charset="0"/>
                <a:cs typeface="Arial" pitchFamily="34" charset="0"/>
              </a:rPr>
              <a:t>	They were instituted by God so that by our use of them he might make us understand more clearly the promise of the gospel, and might put his seal on that promise. </a:t>
            </a:r>
          </a:p>
          <a:p>
            <a:pPr marL="573088" indent="-573088">
              <a:buNone/>
            </a:pPr>
            <a:r>
              <a:rPr lang="en-US" dirty="0">
                <a:effectLst/>
                <a:latin typeface="Arial" pitchFamily="34" charset="0"/>
                <a:cs typeface="Arial" pitchFamily="34" charset="0"/>
              </a:rPr>
              <a:t>	And this is the promise: to forgive our sins and give us eternal life by grace alone because of Christ’s one sacrifice finished on the cross.</a:t>
            </a:r>
          </a:p>
          <a:p>
            <a:pPr>
              <a:buNone/>
            </a:pPr>
            <a:endParaRPr lang="en-US" sz="3600" dirty="0">
              <a:effectLst/>
              <a:latin typeface="Arial" pitchFamily="34" charset="0"/>
              <a:cs typeface="Arial" pitchFamily="34" charset="0"/>
            </a:endParaRPr>
          </a:p>
          <a:p>
            <a:pPr>
              <a:buNone/>
            </a:pPr>
            <a:endParaRPr lang="en-US" sz="3600" dirty="0">
              <a:effectLst/>
              <a:latin typeface="Arial" pitchFamily="34" charset="0"/>
              <a:cs typeface="Arial" pitchFamily="34" charset="0"/>
            </a:endParaRPr>
          </a:p>
        </p:txBody>
      </p:sp>
    </p:spTree>
    <p:extLst>
      <p:ext uri="{BB962C8B-B14F-4D97-AF65-F5344CB8AC3E}">
        <p14:creationId xmlns:p14="http://schemas.microsoft.com/office/powerpoint/2010/main" val="774711801"/>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4000" b="0" i="1" dirty="0">
                <a:solidFill>
                  <a:schemeClr val="tx1"/>
                </a:solidFill>
                <a:effectLst/>
                <a:latin typeface="Arial" pitchFamily="34" charset="0"/>
              </a:rPr>
              <a:t>OWBTG</a:t>
            </a:r>
            <a:r>
              <a:rPr lang="en-US" sz="4000" b="0" dirty="0">
                <a:solidFill>
                  <a:schemeClr val="tx1"/>
                </a:solidFill>
                <a:effectLst/>
                <a:latin typeface="Arial" pitchFamily="34" charset="0"/>
              </a:rPr>
              <a:t>, Article 16</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sz="3600" dirty="0">
                <a:effectLst/>
                <a:latin typeface="Arial" pitchFamily="34" charset="0"/>
                <a:cs typeface="Arial" pitchFamily="34" charset="0"/>
              </a:rPr>
              <a:t>	All spheres of life</a:t>
            </a:r>
          </a:p>
          <a:p>
            <a:pPr>
              <a:buNone/>
            </a:pPr>
            <a:r>
              <a:rPr lang="en-US" sz="3600" dirty="0">
                <a:effectLst/>
                <a:latin typeface="Arial" pitchFamily="34" charset="0"/>
                <a:cs typeface="Arial" pitchFamily="34" charset="0"/>
              </a:rPr>
              <a:t>	—family and friendship, work and worship, school and state, play and art—</a:t>
            </a:r>
            <a:br>
              <a:rPr lang="en-US" sz="3600" dirty="0">
                <a:effectLst/>
                <a:latin typeface="Arial" pitchFamily="34" charset="0"/>
                <a:cs typeface="Arial" pitchFamily="34" charset="0"/>
              </a:rPr>
            </a:br>
            <a:r>
              <a:rPr lang="en-US" sz="3600" dirty="0">
                <a:effectLst/>
                <a:latin typeface="Arial" pitchFamily="34" charset="0"/>
                <a:cs typeface="Arial" pitchFamily="34" charset="0"/>
              </a:rPr>
              <a:t>bear the wounds of our rebellion.</a:t>
            </a:r>
            <a:br>
              <a:rPr lang="en-US" sz="3600" dirty="0">
                <a:effectLst/>
                <a:latin typeface="Arial" pitchFamily="34" charset="0"/>
                <a:cs typeface="Arial" pitchFamily="34" charset="0"/>
              </a:rPr>
            </a:br>
            <a:r>
              <a:rPr lang="en-US" sz="3600" dirty="0">
                <a:effectLst/>
                <a:latin typeface="Arial" pitchFamily="34" charset="0"/>
                <a:cs typeface="Arial" pitchFamily="34" charset="0"/>
              </a:rPr>
              <a:t>Sin is present everywhere—in pride of race, arrogance of nations,</a:t>
            </a:r>
            <a:br>
              <a:rPr lang="en-US" sz="3600" dirty="0">
                <a:effectLst/>
                <a:latin typeface="Arial" pitchFamily="34" charset="0"/>
                <a:cs typeface="Arial" pitchFamily="34" charset="0"/>
              </a:rPr>
            </a:br>
            <a:r>
              <a:rPr lang="en-US" sz="3600" dirty="0">
                <a:effectLst/>
                <a:latin typeface="Arial" pitchFamily="34" charset="0"/>
                <a:cs typeface="Arial" pitchFamily="34" charset="0"/>
              </a:rPr>
              <a:t>abuse of the weak and helpless,</a:t>
            </a:r>
            <a:br>
              <a:rPr lang="en-US" sz="3600" dirty="0">
                <a:effectLst/>
                <a:latin typeface="Arial" pitchFamily="34" charset="0"/>
                <a:cs typeface="Arial" pitchFamily="34" charset="0"/>
              </a:rPr>
            </a:br>
            <a:r>
              <a:rPr lang="en-US" sz="3600" dirty="0">
                <a:effectLst/>
                <a:latin typeface="Arial" pitchFamily="34" charset="0"/>
                <a:cs typeface="Arial" pitchFamily="34" charset="0"/>
              </a:rPr>
              <a:t>disregard for water, air, and soil . . . .</a:t>
            </a:r>
            <a:br>
              <a:rPr lang="en-US" sz="3600" dirty="0">
                <a:effectLst/>
                <a:latin typeface="Arial" pitchFamily="34" charset="0"/>
                <a:cs typeface="Arial" pitchFamily="34" charset="0"/>
              </a:rPr>
            </a:br>
            <a:endParaRPr lang="en-US" sz="3600" dirty="0">
              <a:effectLst/>
              <a:latin typeface="Arial" pitchFamily="34" charset="0"/>
              <a:cs typeface="Arial" pitchFamily="34" charset="0"/>
            </a:endParaRP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r>
              <a:rPr lang="en-US" sz="4000" b="0" dirty="0" err="1">
                <a:solidFill>
                  <a:schemeClr val="tx1"/>
                </a:solidFill>
                <a:effectLst/>
                <a:latin typeface="Arial" pitchFamily="34" charset="0"/>
              </a:rPr>
              <a:t>Belgic</a:t>
            </a:r>
            <a:r>
              <a:rPr lang="en-US" sz="4000" b="0" dirty="0">
                <a:solidFill>
                  <a:schemeClr val="tx1"/>
                </a:solidFill>
                <a:effectLst/>
                <a:latin typeface="Arial" pitchFamily="34" charset="0"/>
              </a:rPr>
              <a:t> Confession, Art. 17  (p. 77)</a:t>
            </a: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dirty="0">
                <a:effectLst/>
                <a:latin typeface="Arial" pitchFamily="34" charset="0"/>
                <a:cs typeface="Arial" pitchFamily="34" charset="0"/>
              </a:rPr>
              <a:t>We believe that our good God, </a:t>
            </a:r>
            <a:br>
              <a:rPr lang="en-US" dirty="0">
                <a:effectLst/>
                <a:latin typeface="Arial" pitchFamily="34" charset="0"/>
                <a:cs typeface="Arial" pitchFamily="34" charset="0"/>
              </a:rPr>
            </a:br>
            <a:r>
              <a:rPr lang="en-US" dirty="0">
                <a:effectLst/>
                <a:latin typeface="Arial" pitchFamily="34" charset="0"/>
                <a:cs typeface="Arial" pitchFamily="34" charset="0"/>
              </a:rPr>
              <a:t>by his marvelous wisdom and goodness,</a:t>
            </a:r>
            <a:br>
              <a:rPr lang="en-US" dirty="0">
                <a:effectLst/>
                <a:latin typeface="Arial" pitchFamily="34" charset="0"/>
                <a:cs typeface="Arial" pitchFamily="34" charset="0"/>
              </a:rPr>
            </a:br>
            <a:r>
              <a:rPr lang="en-US" dirty="0">
                <a:effectLst/>
                <a:latin typeface="Arial" pitchFamily="34" charset="0"/>
                <a:cs typeface="Arial" pitchFamily="34" charset="0"/>
              </a:rPr>
              <a:t>seeing that man had plunged himself</a:t>
            </a:r>
            <a:br>
              <a:rPr lang="en-US" dirty="0">
                <a:effectLst/>
                <a:latin typeface="Arial" pitchFamily="34" charset="0"/>
                <a:cs typeface="Arial" pitchFamily="34" charset="0"/>
              </a:rPr>
            </a:br>
            <a:r>
              <a:rPr lang="en-US" dirty="0">
                <a:effectLst/>
                <a:latin typeface="Arial" pitchFamily="34" charset="0"/>
                <a:cs typeface="Arial" pitchFamily="34" charset="0"/>
              </a:rPr>
              <a:t>in this manner into both physical and spiritual </a:t>
            </a:r>
            <a:br>
              <a:rPr lang="en-US" dirty="0">
                <a:effectLst/>
                <a:latin typeface="Arial" pitchFamily="34" charset="0"/>
                <a:cs typeface="Arial" pitchFamily="34" charset="0"/>
              </a:rPr>
            </a:br>
            <a:r>
              <a:rPr lang="en-US" dirty="0">
                <a:effectLst/>
                <a:latin typeface="Arial" pitchFamily="34" charset="0"/>
                <a:cs typeface="Arial" pitchFamily="34" charset="0"/>
              </a:rPr>
              <a:t>death and made himself completely miserable.</a:t>
            </a:r>
          </a:p>
          <a:p>
            <a:pPr>
              <a:buNone/>
            </a:pPr>
            <a:r>
              <a:rPr lang="en-US" dirty="0">
                <a:effectLst/>
                <a:latin typeface="Arial" pitchFamily="34" charset="0"/>
                <a:cs typeface="Arial" pitchFamily="34" charset="0"/>
              </a:rPr>
              <a:t>set out to find him, though man, </a:t>
            </a:r>
            <a:br>
              <a:rPr lang="en-US" dirty="0">
                <a:effectLst/>
                <a:latin typeface="Arial" pitchFamily="34" charset="0"/>
                <a:cs typeface="Arial" pitchFamily="34" charset="0"/>
              </a:rPr>
            </a:br>
            <a:r>
              <a:rPr lang="en-US" dirty="0">
                <a:effectLst/>
                <a:latin typeface="Arial" pitchFamily="34" charset="0"/>
                <a:cs typeface="Arial" pitchFamily="34" charset="0"/>
              </a:rPr>
              <a:t>trembling all over was fleeing from him.</a:t>
            </a:r>
          </a:p>
        </p:txBody>
      </p:sp>
      <p:sp>
        <p:nvSpPr>
          <p:cNvPr id="68610" name="AutoShape 2" descr="Image result for bonhoeffer creation and fa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152400"/>
            <a:ext cx="8458200" cy="1268413"/>
          </a:xfrm>
          <a:noFill/>
        </p:spPr>
        <p:txBody>
          <a:bodyPr/>
          <a:lstStyle/>
          <a:p>
            <a:pPr algn="l" eaLnBrk="1" hangingPunct="1"/>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1219200"/>
            <a:ext cx="8839200" cy="5486400"/>
          </a:xfrm>
          <a:noFill/>
        </p:spPr>
        <p:txBody>
          <a:bodyPr/>
          <a:lstStyle/>
          <a:p>
            <a:pPr>
              <a:buNone/>
            </a:pPr>
            <a:r>
              <a:rPr lang="en-US" sz="3600" dirty="0">
                <a:effectLst/>
                <a:latin typeface="Arial" pitchFamily="34" charset="0"/>
                <a:cs typeface="Arial" pitchFamily="34" charset="0"/>
              </a:rPr>
              <a:t>The gospel is this: We are more sinful and flawed in ourselves than we ever dared believe, yet at the very same time we are more loved and accepted in Jesus Christ than we ever dared hope.</a:t>
            </a:r>
          </a:p>
          <a:p>
            <a:pPr algn="r">
              <a:buNone/>
            </a:pPr>
            <a:r>
              <a:rPr lang="en-US" sz="3600" dirty="0">
                <a:effectLst/>
                <a:latin typeface="Arial" pitchFamily="34" charset="0"/>
                <a:cs typeface="Arial" pitchFamily="34" charset="0"/>
              </a:rPr>
              <a:t>Timothy Keller</a:t>
            </a:r>
          </a:p>
          <a:p>
            <a:pPr algn="r">
              <a:buNone/>
            </a:pPr>
            <a:r>
              <a:rPr lang="en-US" sz="3600" i="1" dirty="0">
                <a:effectLst/>
                <a:latin typeface="Arial" pitchFamily="34" charset="0"/>
                <a:cs typeface="Arial" pitchFamily="34" charset="0"/>
              </a:rPr>
              <a:t>The Meaning of Marriage</a:t>
            </a:r>
          </a:p>
          <a:p>
            <a:endParaRPr lang="en-US" sz="3600" dirty="0">
              <a:effectLst/>
              <a:latin typeface="Arial" pitchFamily="34" charset="0"/>
              <a:cs typeface="Arial" pitchFamily="34" charset="0"/>
            </a:endParaRPr>
          </a:p>
          <a:p>
            <a:endParaRPr lang="en-US" sz="3600" dirty="0">
              <a:effectLst/>
            </a:endParaRPr>
          </a:p>
          <a:p>
            <a:pPr marL="0" indent="0" eaLnBrk="1" hangingPunct="1">
              <a:buFont typeface="Wingdings" pitchFamily="2" charset="2"/>
              <a:buNone/>
              <a:tabLst>
                <a:tab pos="228600" algn="l"/>
              </a:tabLst>
            </a:pPr>
            <a:endParaRPr lang="en-US" sz="3600" i="1" dirty="0">
              <a:effectLst/>
              <a:latin typeface="Arial" pitchFamily="34" charset="0"/>
            </a:endParaRPr>
          </a:p>
          <a:p>
            <a:pPr marL="0" indent="0" eaLnBrk="1" hangingPunct="1">
              <a:buFont typeface="Wingdings" pitchFamily="2" charset="2"/>
              <a:buNone/>
              <a:tabLst>
                <a:tab pos="228600" algn="l"/>
              </a:tabLst>
            </a:pPr>
            <a:endParaRPr lang="en-US" sz="3600" i="1" dirty="0">
              <a:effectLst/>
              <a:latin typeface="Arial" pitchFamily="34" charset="0"/>
            </a:endParaRP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p:cNvSpPr>
          <p:nvPr>
            <p:ph type="title" idx="4294967295"/>
          </p:nvPr>
        </p:nvSpPr>
        <p:spPr>
          <a:xfrm>
            <a:off x="228600" y="685801"/>
            <a:ext cx="8458200" cy="914400"/>
          </a:xfrm>
          <a:noFill/>
        </p:spPr>
        <p:txBody>
          <a:bodyPr/>
          <a:lstStyle/>
          <a:p>
            <a:pPr algn="l" eaLnBrk="1" hangingPunct="1"/>
            <a:r>
              <a:rPr lang="en-US" sz="4000" b="0" dirty="0">
                <a:solidFill>
                  <a:schemeClr val="tx1"/>
                </a:solidFill>
                <a:effectLst/>
                <a:latin typeface="Arial" pitchFamily="34" charset="0"/>
              </a:rPr>
              <a:t/>
            </a:r>
            <a:br>
              <a:rPr lang="en-US" sz="4000" b="0" dirty="0">
                <a:solidFill>
                  <a:schemeClr val="tx1"/>
                </a:solidFill>
                <a:effectLst/>
                <a:latin typeface="Arial" pitchFamily="34" charset="0"/>
              </a:rPr>
            </a:br>
            <a:endParaRPr lang="en-US" sz="4000" b="0" dirty="0">
              <a:solidFill>
                <a:schemeClr val="tx1"/>
              </a:solidFill>
              <a:effectLst/>
              <a:latin typeface="Arial" pitchFamily="34" charset="0"/>
            </a:endParaRPr>
          </a:p>
        </p:txBody>
      </p:sp>
      <p:sp>
        <p:nvSpPr>
          <p:cNvPr id="21506" name="Rectangle 3"/>
          <p:cNvSpPr>
            <a:spLocks noGrp="1" noChangeArrowheads="1"/>
          </p:cNvSpPr>
          <p:nvPr>
            <p:ph type="body" idx="4294967295"/>
          </p:nvPr>
        </p:nvSpPr>
        <p:spPr>
          <a:xfrm>
            <a:off x="152400" y="914400"/>
            <a:ext cx="8839200" cy="5791200"/>
          </a:xfrm>
          <a:noFill/>
        </p:spPr>
        <p:txBody>
          <a:bodyPr/>
          <a:lstStyle/>
          <a:p>
            <a:pPr marL="0" indent="0" eaLnBrk="1" hangingPunct="1">
              <a:spcBef>
                <a:spcPts val="600"/>
              </a:spcBef>
              <a:buNone/>
              <a:tabLst>
                <a:tab pos="228600" algn="l"/>
              </a:tabLst>
            </a:pPr>
            <a:r>
              <a:rPr lang="en-US" sz="4000" dirty="0">
                <a:effectLst/>
                <a:latin typeface="Arial" pitchFamily="34" charset="0"/>
              </a:rPr>
              <a:t>Genesis 3:16 (p. 6)</a:t>
            </a:r>
          </a:p>
          <a:p>
            <a:pPr marL="1588" indent="-1588">
              <a:buNone/>
            </a:pPr>
            <a:r>
              <a:rPr lang="en-US" sz="3600" i="1" dirty="0">
                <a:effectLst/>
                <a:latin typeface="Arial" pitchFamily="34" charset="0"/>
                <a:cs typeface="Arial" pitchFamily="34" charset="0"/>
              </a:rPr>
              <a:t>Your desire will be for your husband, but he will rule over you.</a:t>
            </a:r>
          </a:p>
          <a:p>
            <a:pPr marL="0" indent="0" eaLnBrk="1" hangingPunct="1">
              <a:buFont typeface="Wingdings" pitchFamily="2" charset="2"/>
              <a:buNone/>
              <a:tabLst>
                <a:tab pos="228600" algn="l"/>
              </a:tabLst>
            </a:pPr>
            <a:endParaRPr lang="en-US" sz="1200" dirty="0">
              <a:effectLst/>
              <a:latin typeface="Arial" pitchFamily="34" charset="0"/>
            </a:endParaRPr>
          </a:p>
          <a:p>
            <a:pPr marL="0" indent="0" eaLnBrk="1" hangingPunct="1">
              <a:spcBef>
                <a:spcPts val="600"/>
              </a:spcBef>
              <a:buNone/>
              <a:tabLst>
                <a:tab pos="228600" algn="l"/>
              </a:tabLst>
            </a:pPr>
            <a:r>
              <a:rPr lang="en-US" sz="4000" dirty="0">
                <a:effectLst/>
                <a:latin typeface="Arial" pitchFamily="34" charset="0"/>
              </a:rPr>
              <a:t>1 Peter 5:8 (p. 1892)</a:t>
            </a:r>
          </a:p>
          <a:p>
            <a:pPr marL="1588" indent="-1588">
              <a:buNone/>
            </a:pPr>
            <a:r>
              <a:rPr lang="en-US" sz="3600" i="1" dirty="0">
                <a:effectLst/>
                <a:latin typeface="Arial" pitchFamily="34" charset="0"/>
                <a:cs typeface="Arial" pitchFamily="34" charset="0"/>
              </a:rPr>
              <a:t>Be self controlled and alert.  Your enemy the devil prowls around like a roaring lion looking for someone to devour.  Resist him, standing firm in the faith . . .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xEl>
                                              <p:pRg st="3" end="3"/>
                                            </p:txEl>
                                          </p:spTgt>
                                        </p:tgtEl>
                                        <p:attrNameLst>
                                          <p:attrName>style.visibility</p:attrName>
                                        </p:attrNameLst>
                                      </p:cBhvr>
                                      <p:to>
                                        <p:strVal val="visible"/>
                                      </p:to>
                                    </p:set>
                                    <p:anim calcmode="lin" valueType="num">
                                      <p:cBhvr additive="base">
                                        <p:cTn id="7" dur="500" fill="hold"/>
                                        <p:tgtEl>
                                          <p:spTgt spid="2150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6">
                                            <p:txEl>
                                              <p:pRg st="4" end="4"/>
                                            </p:txEl>
                                          </p:spTgt>
                                        </p:tgtEl>
                                        <p:attrNameLst>
                                          <p:attrName>style.visibility</p:attrName>
                                        </p:attrNameLst>
                                      </p:cBhvr>
                                      <p:to>
                                        <p:strVal val="visible"/>
                                      </p:to>
                                    </p:set>
                                    <p:anim calcmode="lin" valueType="num">
                                      <p:cBhvr additive="base">
                                        <p:cTn id="13" dur="500" fill="hold"/>
                                        <p:tgtEl>
                                          <p:spTgt spid="2150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444819-2C21-6FCF-5BCA-369870756A05}"/>
              </a:ext>
            </a:extLst>
          </p:cNvPr>
          <p:cNvPicPr>
            <a:picLocks noChangeAspect="1"/>
          </p:cNvPicPr>
          <p:nvPr/>
        </p:nvPicPr>
        <p:blipFill>
          <a:blip r:embed="rId2"/>
          <a:stretch>
            <a:fillRect/>
          </a:stretch>
        </p:blipFill>
        <p:spPr>
          <a:xfrm>
            <a:off x="228819" y="1905000"/>
            <a:ext cx="6400800" cy="4800600"/>
          </a:xfrm>
          <a:prstGeom prst="rect">
            <a:avLst/>
          </a:prstGeom>
        </p:spPr>
      </p:pic>
      <p:pic>
        <p:nvPicPr>
          <p:cNvPr id="2" name="Picture 1">
            <a:extLst>
              <a:ext uri="{FF2B5EF4-FFF2-40B4-BE49-F238E27FC236}">
                <a16:creationId xmlns:a16="http://schemas.microsoft.com/office/drawing/2014/main" xmlns="" id="{2A758058-55C8-BBA3-3543-B3B4F0F2D8E3}"/>
              </a:ext>
            </a:extLst>
          </p:cNvPr>
          <p:cNvPicPr>
            <a:picLocks noChangeAspect="1"/>
          </p:cNvPicPr>
          <p:nvPr/>
        </p:nvPicPr>
        <p:blipFill>
          <a:blip r:embed="rId3"/>
          <a:stretch>
            <a:fillRect/>
          </a:stretch>
        </p:blipFill>
        <p:spPr>
          <a:xfrm>
            <a:off x="4137377" y="304800"/>
            <a:ext cx="4766515" cy="3573068"/>
          </a:xfrm>
          <a:prstGeom prst="rect">
            <a:avLst/>
          </a:prstGeom>
        </p:spPr>
      </p:pic>
    </p:spTree>
    <p:extLst>
      <p:ext uri="{BB962C8B-B14F-4D97-AF65-F5344CB8AC3E}">
        <p14:creationId xmlns:p14="http://schemas.microsoft.com/office/powerpoint/2010/main" val="228720184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idx="4294967295"/>
          </p:nvPr>
        </p:nvSpPr>
        <p:spPr>
          <a:xfrm>
            <a:off x="228600" y="152400"/>
            <a:ext cx="8458200" cy="304800"/>
          </a:xfrm>
          <a:noFill/>
        </p:spPr>
        <p:txBody>
          <a:bodyPr/>
          <a:lstStyle/>
          <a:p>
            <a:pPr algn="l" eaLnBrk="1" hangingPunct="1"/>
            <a:endParaRPr lang="en-US" sz="4000" b="0" dirty="0">
              <a:solidFill>
                <a:schemeClr val="tx1"/>
              </a:solidFill>
              <a:effectLst/>
              <a:latin typeface="Arial" pitchFamily="34" charset="0"/>
            </a:endParaRPr>
          </a:p>
        </p:txBody>
      </p:sp>
      <p:sp>
        <p:nvSpPr>
          <p:cNvPr id="36866" name="Rectangle 3"/>
          <p:cNvSpPr>
            <a:spLocks noGrp="1" noChangeArrowheads="1"/>
          </p:cNvSpPr>
          <p:nvPr>
            <p:ph type="body" idx="4294967295"/>
          </p:nvPr>
        </p:nvSpPr>
        <p:spPr>
          <a:xfrm>
            <a:off x="152400" y="440267"/>
            <a:ext cx="8839200" cy="6265333"/>
          </a:xfrm>
          <a:noFill/>
        </p:spPr>
        <p:txBody>
          <a:bodyPr/>
          <a:lstStyle/>
          <a:p>
            <a:pPr marL="0" indent="0" eaLnBrk="1" hangingPunct="1">
              <a:spcAft>
                <a:spcPct val="10000"/>
              </a:spcAft>
              <a:buFont typeface="Wingdings" pitchFamily="2" charset="2"/>
              <a:buNone/>
            </a:pPr>
            <a:endParaRPr lang="en-US" sz="800" dirty="0">
              <a:effectLst/>
              <a:latin typeface="Arial" pitchFamily="34" charset="0"/>
            </a:endParaRPr>
          </a:p>
          <a:p>
            <a:pPr marL="0" indent="0" algn="ctr" eaLnBrk="1" hangingPunct="1">
              <a:spcBef>
                <a:spcPct val="0"/>
              </a:spcBef>
              <a:spcAft>
                <a:spcPts val="1200"/>
              </a:spcAft>
              <a:buNone/>
            </a:pPr>
            <a:r>
              <a:rPr lang="en-US" sz="4800" dirty="0">
                <a:effectLst/>
                <a:latin typeface="Arial" pitchFamily="34" charset="0"/>
              </a:rPr>
              <a:t> Ending with “Amen”</a:t>
            </a:r>
            <a:endParaRPr lang="en-US" sz="3600" i="1" dirty="0">
              <a:effectLst/>
              <a:latin typeface="Arial" pitchFamily="34" charset="0"/>
            </a:endParaRPr>
          </a:p>
          <a:p>
            <a:pPr marL="1588" indent="-1588" algn="ctr" eaLnBrk="1" hangingPunct="1">
              <a:spcBef>
                <a:spcPct val="0"/>
              </a:spcBef>
              <a:spcAft>
                <a:spcPts val="600"/>
              </a:spcAft>
              <a:buNone/>
            </a:pPr>
            <a:r>
              <a:rPr lang="en-US" sz="3600" i="1" dirty="0">
                <a:effectLst/>
                <a:latin typeface="Arial" panose="020B0604020202020204" pitchFamily="34" charset="0"/>
                <a:cs typeface="Arial" panose="020B0604020202020204" pitchFamily="34" charset="0"/>
              </a:rPr>
              <a:t> For yours is the kingdom and the power</a:t>
            </a:r>
            <a:br>
              <a:rPr lang="en-US" sz="3600" i="1" dirty="0">
                <a:effectLst/>
                <a:latin typeface="Arial" panose="020B0604020202020204" pitchFamily="34" charset="0"/>
                <a:cs typeface="Arial" panose="020B0604020202020204" pitchFamily="34" charset="0"/>
              </a:rPr>
            </a:br>
            <a:r>
              <a:rPr lang="en-US" sz="3600" i="1" dirty="0">
                <a:effectLst/>
                <a:latin typeface="Arial" panose="020B0604020202020204" pitchFamily="34" charset="0"/>
                <a:cs typeface="Arial" panose="020B0604020202020204" pitchFamily="34" charset="0"/>
              </a:rPr>
              <a:t>and the glory forever.  Amen.</a:t>
            </a:r>
            <a:endParaRPr lang="en-US" sz="3600" dirty="0">
              <a:effectLst/>
              <a:latin typeface="Arial" pitchFamily="34" charset="0"/>
            </a:endParaRPr>
          </a:p>
          <a:p>
            <a:pPr marL="1588" indent="-1588" algn="r" eaLnBrk="1" hangingPunct="1">
              <a:spcBef>
                <a:spcPct val="0"/>
              </a:spcBef>
              <a:spcAft>
                <a:spcPts val="600"/>
              </a:spcAft>
              <a:buNone/>
            </a:pPr>
            <a:r>
              <a:rPr lang="en-US" sz="3600" dirty="0">
                <a:effectLst/>
                <a:latin typeface="Arial" pitchFamily="34" charset="0"/>
              </a:rPr>
              <a:t>Matthew 6:13 (NIV footnotes)</a:t>
            </a:r>
          </a:p>
          <a:p>
            <a:pPr marL="633413" indent="-633413" eaLnBrk="1" hangingPunct="1">
              <a:spcBef>
                <a:spcPct val="0"/>
              </a:spcBef>
              <a:spcAft>
                <a:spcPts val="600"/>
              </a:spcAft>
              <a:buNone/>
              <a:tabLst>
                <a:tab pos="633413" algn="l"/>
              </a:tabLst>
            </a:pPr>
            <a:endParaRPr lang="en-US" sz="3600" dirty="0">
              <a:effectLst/>
              <a:latin typeface="Arial" pitchFamily="34" charset="0"/>
            </a:endParaRPr>
          </a:p>
          <a:p>
            <a:pPr marL="633413" indent="-633413" eaLnBrk="1" hangingPunct="1">
              <a:spcBef>
                <a:spcPct val="0"/>
              </a:spcBef>
              <a:spcAft>
                <a:spcPts val="600"/>
              </a:spcAft>
              <a:buNone/>
              <a:tabLst>
                <a:tab pos="633413" algn="l"/>
              </a:tabLst>
            </a:pPr>
            <a:endParaRPr lang="en-US" sz="3600" dirty="0">
              <a:effectLst/>
              <a:latin typeface="Arial" pitchFamily="34" charset="0"/>
            </a:endParaRPr>
          </a:p>
        </p:txBody>
      </p:sp>
    </p:spTree>
    <p:extLst>
      <p:ext uri="{BB962C8B-B14F-4D97-AF65-F5344CB8AC3E}">
        <p14:creationId xmlns:p14="http://schemas.microsoft.com/office/powerpoint/2010/main" val="62851344"/>
      </p:ext>
    </p:extLst>
  </p:cSld>
  <p:clrMapOvr>
    <a:masterClrMapping/>
  </p:clrMapOvr>
  <p:transition spd="med">
    <p:fade/>
  </p:transition>
</p:sld>
</file>

<file path=ppt/theme/theme1.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71431</TotalTime>
  <Words>1555</Words>
  <Application>Microsoft Office PowerPoint</Application>
  <PresentationFormat>On-screen Show (4:3)</PresentationFormat>
  <Paragraphs>259</Paragraphs>
  <Slides>79</Slides>
  <Notes>1</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Stream</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Heidelberg Catechism, Lord’s Day 52</vt:lpstr>
      <vt:lpstr>PowerPoint Presentation</vt:lpstr>
      <vt:lpstr> </vt:lpstr>
      <vt:lpstr>PowerPoint Presentation</vt:lpstr>
      <vt:lpstr> </vt:lpstr>
      <vt:lpstr>PowerPoint Presentation</vt:lpstr>
      <vt:lpstr>PowerPoint Presentation</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Heidelberg Catechism, Lord’s Day 44</vt:lpstr>
      <vt:lpstr>Heidelberg Catechism, Lord’s Day 44</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Heidelberg Catechism, Lord’s Day 25</vt:lpstr>
      <vt:lpstr>OWBTG, Article 16</vt:lpstr>
      <vt:lpstr>Belgic Confession, Art. 17  (p. 77)</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Pastor Doug</dc:creator>
  <cp:lastModifiedBy>John</cp:lastModifiedBy>
  <cp:revision>3363</cp:revision>
  <cp:lastPrinted>2023-08-27T16:45:34Z</cp:lastPrinted>
  <dcterms:created xsi:type="dcterms:W3CDTF">2006-10-07T23:57:28Z</dcterms:created>
  <dcterms:modified xsi:type="dcterms:W3CDTF">2023-08-27T16:45:38Z</dcterms:modified>
</cp:coreProperties>
</file>